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8"/>
  </p:notesMasterIdLst>
  <p:handoutMasterIdLst>
    <p:handoutMasterId r:id="rId29"/>
  </p:handoutMasterIdLst>
  <p:sldIdLst>
    <p:sldId id="392" r:id="rId2"/>
    <p:sldId id="414" r:id="rId3"/>
    <p:sldId id="393" r:id="rId4"/>
    <p:sldId id="395" r:id="rId5"/>
    <p:sldId id="415" r:id="rId6"/>
    <p:sldId id="396" r:id="rId7"/>
    <p:sldId id="416" r:id="rId8"/>
    <p:sldId id="397" r:id="rId9"/>
    <p:sldId id="398" r:id="rId10"/>
    <p:sldId id="417" r:id="rId11"/>
    <p:sldId id="399" r:id="rId12"/>
    <p:sldId id="400" r:id="rId13"/>
    <p:sldId id="401" r:id="rId14"/>
    <p:sldId id="402" r:id="rId15"/>
    <p:sldId id="403" r:id="rId16"/>
    <p:sldId id="404" r:id="rId17"/>
    <p:sldId id="418" r:id="rId18"/>
    <p:sldId id="405" r:id="rId19"/>
    <p:sldId id="419" r:id="rId20"/>
    <p:sldId id="409" r:id="rId21"/>
    <p:sldId id="410" r:id="rId22"/>
    <p:sldId id="411" r:id="rId23"/>
    <p:sldId id="412" r:id="rId24"/>
    <p:sldId id="420" r:id="rId25"/>
    <p:sldId id="413" r:id="rId26"/>
    <p:sldId id="422" r:id="rId27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714" y="-9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7937A105-E80A-49E5-9B03-D8202989B90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9971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2BBB09D7-8F69-49C5-AECA-209516A6384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1635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11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69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37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08876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5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8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03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sz="24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3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8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995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81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Relationship Id="rId9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2.bin"/><Relationship Id="rId3" Type="http://schemas.openxmlformats.org/officeDocument/2006/relationships/image" Target="../media/image22.png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6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png"/><Relationship Id="rId4" Type="http://schemas.openxmlformats.org/officeDocument/2006/relationships/image" Target="../media/image24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3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28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9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33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42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38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45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42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1163" y="3214213"/>
            <a:ext cx="8201317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2.2.1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有理数的乘法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      第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7" y="1798505"/>
            <a:ext cx="795072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dirty="0" err="1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的运算</a:t>
            </a:r>
          </a:p>
        </p:txBody>
      </p:sp>
    </p:spTree>
    <p:extLst>
      <p:ext uri="{BB962C8B-B14F-4D97-AF65-F5344CB8AC3E}">
        <p14:creationId xmlns:p14="http://schemas.microsoft.com/office/powerpoint/2010/main" val="13143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20" name="文本框 192519"/>
          <p:cNvSpPr txBox="1">
            <a:spLocks noChangeArrowheads="1"/>
          </p:cNvSpPr>
          <p:nvPr/>
        </p:nvSpPr>
        <p:spPr bwMode="auto">
          <a:xfrm>
            <a:off x="1307930" y="2462860"/>
            <a:ext cx="9644394" cy="150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         三个数相乘，先把前两个数相乘，或先把后两个数相乘，积相等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2521" name="文本框 192520"/>
          <p:cNvSpPr txBox="1"/>
          <p:nvPr/>
        </p:nvSpPr>
        <p:spPr>
          <a:xfrm>
            <a:off x="3924796" y="4294740"/>
            <a:ext cx="2702632" cy="6156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defRPr/>
            </a:pP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(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ab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)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c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 </a:t>
            </a:r>
            <a:r>
              <a:rPr lang="en-US" altLang="en-US" sz="32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＝</a:t>
            </a:r>
            <a:r>
              <a:rPr lang="en-US" altLang="en-US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 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a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(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bc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) </a:t>
            </a:r>
          </a:p>
        </p:txBody>
      </p:sp>
      <p:sp>
        <p:nvSpPr>
          <p:cNvPr id="192524" name="矩形 192523"/>
          <p:cNvSpPr>
            <a:spLocks noChangeArrowheads="1"/>
          </p:cNvSpPr>
          <p:nvPr/>
        </p:nvSpPr>
        <p:spPr bwMode="auto">
          <a:xfrm>
            <a:off x="1040993" y="1555212"/>
            <a:ext cx="3169686" cy="6977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7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</a:t>
            </a:r>
            <a:r>
              <a:rPr lang="zh-CN" altLang="en-US" sz="37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乘法结合律</a:t>
            </a:r>
            <a:r>
              <a:rPr lang="en-US" altLang="zh-CN" sz="37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</a:p>
        </p:txBody>
      </p:sp>
      <p:sp>
        <p:nvSpPr>
          <p:cNvPr id="192526" name="圆角矩形标注 192525"/>
          <p:cNvSpPr/>
          <p:nvPr/>
        </p:nvSpPr>
        <p:spPr>
          <a:xfrm>
            <a:off x="7134045" y="4084392"/>
            <a:ext cx="4304580" cy="1908212"/>
          </a:xfrm>
          <a:prstGeom prst="wedgeRoundRectCallout">
            <a:avLst>
              <a:gd name="adj1" fmla="val -57302"/>
              <a:gd name="adj2" fmla="val -21041"/>
              <a:gd name="adj3" fmla="val 16667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 algn="ctr">
              <a:defRPr/>
            </a:pPr>
            <a:endParaRPr lang="zh-CN" altLang="en-US" b="1" noProof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527" name="文本框 192526"/>
          <p:cNvSpPr txBox="1">
            <a:spLocks noChangeArrowheads="1"/>
          </p:cNvSpPr>
          <p:nvPr/>
        </p:nvSpPr>
        <p:spPr bwMode="auto">
          <a:xfrm>
            <a:off x="7219453" y="4109842"/>
            <a:ext cx="4133765" cy="1908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 smtClean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注意</a:t>
            </a:r>
            <a:r>
              <a:rPr lang="zh-CN" altLang="en-US" b="1" dirty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用</a:t>
            </a:r>
            <a:r>
              <a:rPr lang="zh-CN" alt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字母表示乘数</a:t>
            </a:r>
            <a:r>
              <a:rPr lang="zh-CN" alt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时，</a:t>
            </a:r>
            <a:r>
              <a:rPr lang="en-US" altLang="zh-CN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“×”</a:t>
            </a:r>
            <a:r>
              <a:rPr lang="zh-CN" alt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号可以写成</a:t>
            </a:r>
            <a:r>
              <a:rPr lang="zh-CN" alt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·”</a:t>
            </a:r>
            <a:r>
              <a:rPr lang="zh-CN" alt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或省</a:t>
            </a:r>
            <a:r>
              <a:rPr lang="zh-CN" alt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略，如</a:t>
            </a:r>
            <a:r>
              <a:rPr lang="en-US" altLang="zh-CN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altLang="zh-CN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可以写成</a:t>
            </a:r>
            <a:r>
              <a:rPr lang="en-US" altLang="zh-CN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altLang="zh-CN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ab.</a:t>
            </a:r>
          </a:p>
        </p:txBody>
      </p:sp>
    </p:spTree>
    <p:extLst>
      <p:ext uri="{BB962C8B-B14F-4D97-AF65-F5344CB8AC3E}">
        <p14:creationId xmlns:p14="http://schemas.microsoft.com/office/powerpoint/2010/main" val="158334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2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2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20" grpId="0"/>
      <p:bldP spid="192521" grpId="0" bldLvl="0" animBg="1"/>
      <p:bldP spid="192524" grpId="0" animBg="1"/>
      <p:bldP spid="192526" grpId="0" bldLvl="0" animBg="1"/>
      <p:bldP spid="1925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1" name="文本框 193540"/>
          <p:cNvSpPr txBox="1">
            <a:spLocks noChangeArrowheads="1"/>
          </p:cNvSpPr>
          <p:nvPr/>
        </p:nvSpPr>
        <p:spPr bwMode="auto">
          <a:xfrm>
            <a:off x="899464" y="3825704"/>
            <a:ext cx="10129047" cy="1354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一个数同两个数的和相乘，等于把这个数分别同这两个数相乘，再把积相加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3542" name="矩形 193541"/>
          <p:cNvSpPr>
            <a:spLocks noChangeArrowheads="1"/>
          </p:cNvSpPr>
          <p:nvPr/>
        </p:nvSpPr>
        <p:spPr bwMode="auto">
          <a:xfrm>
            <a:off x="1042474" y="3177854"/>
            <a:ext cx="3310482" cy="6478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7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3.</a:t>
            </a:r>
            <a:r>
              <a:rPr lang="zh-CN" altLang="en-US" sz="37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乘法分配律：</a:t>
            </a:r>
          </a:p>
        </p:txBody>
      </p:sp>
      <p:sp>
        <p:nvSpPr>
          <p:cNvPr id="193544" name="矩形 193543"/>
          <p:cNvSpPr/>
          <p:nvPr/>
        </p:nvSpPr>
        <p:spPr>
          <a:xfrm>
            <a:off x="3571337" y="5426274"/>
            <a:ext cx="1699404" cy="6647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a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(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b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＋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c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)</a:t>
            </a:r>
          </a:p>
        </p:txBody>
      </p:sp>
      <p:sp>
        <p:nvSpPr>
          <p:cNvPr id="193545" name="矩形 193544"/>
          <p:cNvSpPr/>
          <p:nvPr/>
        </p:nvSpPr>
        <p:spPr>
          <a:xfrm>
            <a:off x="6387269" y="5426274"/>
            <a:ext cx="1815864" cy="6647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ab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＋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ac</a:t>
            </a:r>
          </a:p>
        </p:txBody>
      </p:sp>
      <p:sp>
        <p:nvSpPr>
          <p:cNvPr id="193546" name="矩形 193545"/>
          <p:cNvSpPr/>
          <p:nvPr/>
        </p:nvSpPr>
        <p:spPr>
          <a:xfrm>
            <a:off x="5646532" y="5386047"/>
            <a:ext cx="619715" cy="792521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＝</a:t>
            </a:r>
          </a:p>
        </p:txBody>
      </p:sp>
      <p:sp>
        <p:nvSpPr>
          <p:cNvPr id="192522" name="文本框 192521"/>
          <p:cNvSpPr txBox="1">
            <a:spLocks noChangeArrowheads="1"/>
          </p:cNvSpPr>
          <p:nvPr/>
        </p:nvSpPr>
        <p:spPr bwMode="auto">
          <a:xfrm>
            <a:off x="1042474" y="1248740"/>
            <a:ext cx="10792968" cy="1854350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根据乘法交换律和结合律可以推出：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zh-CN" altLang="en-US" sz="3000" dirty="0">
                <a:latin typeface="Times New Roman" pitchFamily="18" charset="0"/>
                <a:cs typeface="Times New Roman" pitchFamily="18" charset="0"/>
              </a:rPr>
              <a:t>三个以上有理数相乘，可以</a:t>
            </a:r>
            <a:r>
              <a:rPr lang="zh-CN" altLang="en-US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任意交换因数的位置，</a:t>
            </a:r>
            <a:r>
              <a:rPr lang="zh-CN" altLang="en-US" sz="3000" dirty="0">
                <a:latin typeface="Times New Roman" pitchFamily="18" charset="0"/>
                <a:cs typeface="Times New Roman" pitchFamily="18" charset="0"/>
              </a:rPr>
              <a:t>也可</a:t>
            </a:r>
            <a:r>
              <a:rPr lang="zh-CN" altLang="en-US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先把其中的几个数相乘</a:t>
            </a:r>
            <a:r>
              <a:rPr lang="en-US" altLang="zh-CN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545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1" grpId="0"/>
      <p:bldP spid="193542" grpId="0" animBg="1"/>
      <p:bldP spid="193544" grpId="0" bldLvl="0" animBg="1"/>
      <p:bldP spid="193545" grpId="0" bldLvl="0" animBg="1"/>
      <p:bldP spid="193546" grpId="0"/>
      <p:bldP spid="1925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3" name="文本框 193542"/>
          <p:cNvSpPr txBox="1">
            <a:spLocks noChangeArrowheads="1"/>
          </p:cNvSpPr>
          <p:nvPr/>
        </p:nvSpPr>
        <p:spPr bwMode="auto">
          <a:xfrm>
            <a:off x="1501844" y="1504127"/>
            <a:ext cx="9576671" cy="4474056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endParaRPr lang="en-US" altLang="zh-CN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根据分配律可以推出：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一个数同几个数的和相乘，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等于把这个数分别同这几个数相乘，再把积相加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25000"/>
              </a:lnSpc>
            </a:pPr>
            <a:endParaRPr lang="en-US" altLang="zh-CN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5000"/>
              </a:lnSpc>
            </a:pPr>
            <a:endParaRPr lang="en-US" altLang="zh-CN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5000"/>
              </a:lnSpc>
            </a:pPr>
            <a:endParaRPr lang="en-US" altLang="zh-CN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69029" y="4429364"/>
            <a:ext cx="4688137" cy="7682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121917" tIns="60958" rIns="121917" bIns="60958">
            <a:sp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defRPr/>
            </a:pP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a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(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b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c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d 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)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ab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ac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+mn-ea"/>
              </a:rPr>
              <a:t>ad</a:t>
            </a:r>
          </a:p>
        </p:txBody>
      </p:sp>
    </p:spTree>
    <p:extLst>
      <p:ext uri="{BB962C8B-B14F-4D97-AF65-F5344CB8AC3E}">
        <p14:creationId xmlns:p14="http://schemas.microsoft.com/office/powerpoint/2010/main" val="251996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3" grpId="0" animBg="1"/>
      <p:bldP spid="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2"/>
          <p:cNvSpPr txBox="1">
            <a:spLocks noChangeArrowheads="1"/>
          </p:cNvSpPr>
          <p:nvPr/>
        </p:nvSpPr>
        <p:spPr bwMode="auto">
          <a:xfrm>
            <a:off x="2334379" y="2473153"/>
            <a:ext cx="9439105" cy="6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例</a:t>
            </a:r>
            <a:r>
              <a:rPr lang="en-US" altLang="zh-CN" sz="3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1   </a:t>
            </a:r>
            <a:r>
              <a:rPr lang="zh-CN" altLang="en-US" sz="37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计算：</a:t>
            </a:r>
            <a:r>
              <a:rPr lang="en-US" altLang="zh-CN" sz="37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(–85)×(–25)×(–4)</a:t>
            </a:r>
            <a:endParaRPr lang="zh-CN" altLang="en-US" sz="3700" dirty="0">
              <a:solidFill>
                <a:prstClr val="black"/>
              </a:solidFill>
              <a:latin typeface="Times New Roman" pitchFamily="18" charset="0"/>
              <a:ea typeface="楷体" pitchFamily="49" charset="-122"/>
            </a:endParaRPr>
          </a:p>
        </p:txBody>
      </p:sp>
      <p:sp>
        <p:nvSpPr>
          <p:cNvPr id="44049" name="Text Box 4"/>
          <p:cNvSpPr txBox="1">
            <a:spLocks noChangeArrowheads="1"/>
          </p:cNvSpPr>
          <p:nvPr/>
        </p:nvSpPr>
        <p:spPr bwMode="auto">
          <a:xfrm>
            <a:off x="2334379" y="3652409"/>
            <a:ext cx="10203122" cy="69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解：</a:t>
            </a:r>
            <a:r>
              <a:rPr lang="zh-CN" altLang="en-US" sz="3700" dirty="0">
                <a:latin typeface="Times New Roman" pitchFamily="18" charset="0"/>
              </a:rPr>
              <a:t>原式</a:t>
            </a:r>
            <a:r>
              <a:rPr lang="zh-CN" altLang="en-US" sz="3700" dirty="0">
                <a:solidFill>
                  <a:srgbClr val="FF0000"/>
                </a:solidFill>
                <a:latin typeface="Times New Roman" pitchFamily="18" charset="0"/>
              </a:rPr>
              <a:t>＝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</a:rPr>
              <a:t>(–85)×[(–25)×(–4)]</a:t>
            </a:r>
            <a:endParaRPr lang="zh-CN" altLang="en-US" sz="37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4050" name="Text Box 5"/>
          <p:cNvSpPr txBox="1">
            <a:spLocks noChangeArrowheads="1"/>
          </p:cNvSpPr>
          <p:nvPr/>
        </p:nvSpPr>
        <p:spPr bwMode="auto">
          <a:xfrm>
            <a:off x="4229904" y="4749423"/>
            <a:ext cx="5040441" cy="155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700" dirty="0">
                <a:solidFill>
                  <a:srgbClr val="FF0000"/>
                </a:solidFill>
                <a:latin typeface="Times New Roman" pitchFamily="18" charset="0"/>
              </a:rPr>
              <a:t>＝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</a:rPr>
              <a:t>(–85)×100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700" dirty="0">
                <a:solidFill>
                  <a:srgbClr val="FF0000"/>
                </a:solidFill>
                <a:latin typeface="Times New Roman" pitchFamily="18" charset="0"/>
              </a:rPr>
              <a:t>＝</a:t>
            </a: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</a:rPr>
              <a:t>–8500</a:t>
            </a:r>
          </a:p>
        </p:txBody>
      </p:sp>
      <p:grpSp>
        <p:nvGrpSpPr>
          <p:cNvPr id="44036" name="组合 6"/>
          <p:cNvGrpSpPr>
            <a:grpSpLocks/>
          </p:cNvGrpSpPr>
          <p:nvPr/>
        </p:nvGrpSpPr>
        <p:grpSpPr bwMode="auto">
          <a:xfrm>
            <a:off x="2334379" y="1400315"/>
            <a:ext cx="2478295" cy="630942"/>
            <a:chOff x="427462" y="558483"/>
            <a:chExt cx="1858351" cy="473402"/>
          </a:xfrm>
        </p:grpSpPr>
        <p:grpSp>
          <p:nvGrpSpPr>
            <p:cNvPr id="44042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54"/>
                <a:ext cx="426897" cy="425725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4043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prstClr val="white"/>
                  </a:solidFill>
                </a:rPr>
                <a:t>素养考点 </a:t>
              </a:r>
              <a:r>
                <a:rPr lang="en-US" altLang="zh-CN" sz="3500" dirty="0">
                  <a:solidFill>
                    <a:prstClr val="white"/>
                  </a:solidFill>
                </a:rPr>
                <a:t>1</a:t>
              </a:r>
              <a:endParaRPr lang="zh-CN" altLang="en-US" sz="3500" dirty="0">
                <a:solidFill>
                  <a:prstClr val="white"/>
                </a:solidFill>
              </a:endParaRPr>
            </a:p>
          </p:txBody>
        </p:sp>
      </p:grpSp>
      <p:sp>
        <p:nvSpPr>
          <p:cNvPr id="44037" name="文本框 7"/>
          <p:cNvSpPr txBox="1">
            <a:spLocks noChangeArrowheads="1"/>
          </p:cNvSpPr>
          <p:nvPr/>
        </p:nvSpPr>
        <p:spPr bwMode="auto">
          <a:xfrm>
            <a:off x="5199972" y="1421486"/>
            <a:ext cx="606346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利用乘法运算律进行简便运算</a:t>
            </a:r>
          </a:p>
        </p:txBody>
      </p:sp>
    </p:spTree>
    <p:extLst>
      <p:ext uri="{BB962C8B-B14F-4D97-AF65-F5344CB8AC3E}">
        <p14:creationId xmlns:p14="http://schemas.microsoft.com/office/powerpoint/2010/main" val="61497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442049" y="3534561"/>
            <a:ext cx="8190174" cy="912211"/>
            <a:chOff x="2019906" y="2540417"/>
            <a:chExt cx="6143430" cy="684000"/>
          </a:xfrm>
        </p:grpSpPr>
        <p:sp>
          <p:nvSpPr>
            <p:cNvPr id="45070" name="Text Box 20"/>
            <p:cNvSpPr txBox="1">
              <a:spLocks noChangeArrowheads="1"/>
            </p:cNvSpPr>
            <p:nvPr/>
          </p:nvSpPr>
          <p:spPr bwMode="auto">
            <a:xfrm>
              <a:off x="2019906" y="2636114"/>
              <a:ext cx="6143430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=[–8×(–0.125)] ×[(–12) ×(–</a:t>
              </a:r>
              <a:r>
                <a:rPr lang="zh-CN" altLang="en-US" sz="32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    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)] ×(–0.1)</a:t>
              </a:r>
            </a:p>
          </p:txBody>
        </p:sp>
        <p:graphicFrame>
          <p:nvGraphicFramePr>
            <p:cNvPr id="45069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63573946"/>
                </p:ext>
              </p:extLst>
            </p:nvPr>
          </p:nvGraphicFramePr>
          <p:xfrm>
            <a:off x="6067569" y="2540417"/>
            <a:ext cx="314652" cy="68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80" name="Equation" r:id="rId3" imgW="203040" imgH="609480" progId="Equation.DSMT4">
                    <p:embed/>
                  </p:oleObj>
                </mc:Choice>
                <mc:Fallback>
                  <p:oleObj name="Equation" r:id="rId3" imgW="203040" imgH="609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67569" y="2540417"/>
                          <a:ext cx="314652" cy="68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" name="组合 1"/>
          <p:cNvGrpSpPr/>
          <p:nvPr/>
        </p:nvGrpSpPr>
        <p:grpSpPr>
          <a:xfrm>
            <a:off x="1792998" y="2680176"/>
            <a:ext cx="9338063" cy="912211"/>
            <a:chOff x="823913" y="1710477"/>
            <a:chExt cx="7004459" cy="684000"/>
          </a:xfrm>
        </p:grpSpPr>
        <p:sp>
          <p:nvSpPr>
            <p:cNvPr id="45072" name="Text Box 17"/>
            <p:cNvSpPr txBox="1">
              <a:spLocks noChangeArrowheads="1"/>
            </p:cNvSpPr>
            <p:nvPr/>
          </p:nvSpPr>
          <p:spPr bwMode="auto">
            <a:xfrm>
              <a:off x="823913" y="1779011"/>
              <a:ext cx="7004459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解：</a:t>
              </a:r>
              <a:r>
                <a:rPr lang="zh-CN" altLang="en-US" sz="3200" dirty="0">
                  <a:latin typeface="Times New Roman" pitchFamily="18" charset="0"/>
                  <a:cs typeface="Times New Roman" pitchFamily="18" charset="0"/>
                </a:rPr>
                <a:t>原式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= –8×(–0.125) ×(–12) ×(–</a:t>
              </a:r>
              <a:r>
                <a:rPr lang="zh-CN" altLang="en-US" sz="32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     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) ×(–0.1)</a:t>
              </a:r>
            </a:p>
          </p:txBody>
        </p:sp>
        <p:graphicFrame>
          <p:nvGraphicFramePr>
            <p:cNvPr id="45071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9055626"/>
                </p:ext>
              </p:extLst>
            </p:nvPr>
          </p:nvGraphicFramePr>
          <p:xfrm>
            <a:off x="5890404" y="1710477"/>
            <a:ext cx="274553" cy="68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81" name="Equation" r:id="rId5" imgW="203040" imgH="609480" progId="Equation.DSMT4">
                    <p:embed/>
                  </p:oleObj>
                </mc:Choice>
                <mc:Fallback>
                  <p:oleObj name="Equation" r:id="rId5" imgW="203040" imgH="609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0404" y="1710477"/>
                          <a:ext cx="274553" cy="68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5065" name="Text Box 21"/>
          <p:cNvSpPr txBox="1">
            <a:spLocks noChangeArrowheads="1"/>
          </p:cNvSpPr>
          <p:nvPr/>
        </p:nvSpPr>
        <p:spPr bwMode="auto">
          <a:xfrm>
            <a:off x="3442049" y="4660755"/>
            <a:ext cx="8323804" cy="615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=1×4×(–0.1)</a:t>
            </a:r>
          </a:p>
        </p:txBody>
      </p:sp>
      <p:sp>
        <p:nvSpPr>
          <p:cNvPr id="45066" name="Text Box 22"/>
          <p:cNvSpPr txBox="1">
            <a:spLocks noChangeArrowheads="1"/>
          </p:cNvSpPr>
          <p:nvPr/>
        </p:nvSpPr>
        <p:spPr bwMode="auto">
          <a:xfrm>
            <a:off x="3443034" y="5562242"/>
            <a:ext cx="8321833" cy="615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 –0.4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067" y="1583969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1611832" y="1478865"/>
            <a:ext cx="9519230" cy="1008233"/>
            <a:chOff x="740781" y="809703"/>
            <a:chExt cx="7140352" cy="756000"/>
          </a:xfrm>
        </p:grpSpPr>
        <p:sp>
          <p:nvSpPr>
            <p:cNvPr id="45073" name="Text Box 8"/>
            <p:cNvSpPr txBox="1">
              <a:spLocks noChangeArrowheads="1"/>
            </p:cNvSpPr>
            <p:nvPr/>
          </p:nvSpPr>
          <p:spPr bwMode="auto">
            <a:xfrm>
              <a:off x="740781" y="888513"/>
              <a:ext cx="7140352" cy="496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计算：</a:t>
              </a:r>
              <a:r>
                <a:rPr lang="en-US" altLang="zh-CN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(</a:t>
              </a:r>
              <a:r>
                <a:rPr lang="en-US" altLang="en-US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–</a:t>
              </a:r>
              <a:r>
                <a:rPr lang="en-US" altLang="zh-CN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8)×(</a:t>
              </a:r>
              <a:r>
                <a:rPr lang="en-US" altLang="en-US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–</a:t>
              </a:r>
              <a:r>
                <a:rPr lang="en-US" altLang="zh-CN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12)×(</a:t>
              </a:r>
              <a:r>
                <a:rPr lang="en-US" altLang="en-US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–</a:t>
              </a:r>
              <a:r>
                <a:rPr lang="en-US" altLang="zh-CN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0.125)×(</a:t>
              </a:r>
              <a:r>
                <a:rPr lang="en-US" altLang="en-US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–   </a:t>
              </a:r>
              <a:r>
                <a:rPr lang="en-US" altLang="zh-CN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)×(</a:t>
              </a:r>
              <a:r>
                <a:rPr lang="en-US" altLang="en-US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–</a:t>
              </a:r>
              <a:r>
                <a:rPr lang="en-US" altLang="zh-CN" sz="37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0.1) </a:t>
              </a: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20470159"/>
                </p:ext>
              </p:extLst>
            </p:nvPr>
          </p:nvGraphicFramePr>
          <p:xfrm>
            <a:off x="5890944" y="809703"/>
            <a:ext cx="292640" cy="756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82" name="Equation" r:id="rId8" imgW="152280" imgH="393480" progId="Equation.DSMT4">
                    <p:embed/>
                  </p:oleObj>
                </mc:Choice>
                <mc:Fallback>
                  <p:oleObj name="Equation" r:id="rId8" imgW="152280" imgH="3934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890944" y="809703"/>
                          <a:ext cx="292640" cy="756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57499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5" grpId="0"/>
      <p:bldP spid="450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矩形 194566"/>
          <p:cNvSpPr>
            <a:spLocks noChangeArrowheads="1"/>
          </p:cNvSpPr>
          <p:nvPr/>
        </p:nvSpPr>
        <p:spPr bwMode="auto">
          <a:xfrm>
            <a:off x="2039541" y="2215446"/>
            <a:ext cx="4359766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　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用两种方法计算</a:t>
            </a:r>
          </a:p>
        </p:txBody>
      </p:sp>
      <p:sp>
        <p:nvSpPr>
          <p:cNvPr id="194580" name="文本框 194579"/>
          <p:cNvSpPr txBox="1">
            <a:spLocks noChangeArrowheads="1"/>
          </p:cNvSpPr>
          <p:nvPr/>
        </p:nvSpPr>
        <p:spPr bwMode="auto">
          <a:xfrm>
            <a:off x="2075188" y="3273128"/>
            <a:ext cx="1580945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解法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1:</a:t>
            </a:r>
          </a:p>
        </p:txBody>
      </p:sp>
      <p:sp>
        <p:nvSpPr>
          <p:cNvPr id="194595" name="文本框 194594"/>
          <p:cNvSpPr txBox="1">
            <a:spLocks noChangeArrowheads="1"/>
          </p:cNvSpPr>
          <p:nvPr/>
        </p:nvSpPr>
        <p:spPr bwMode="auto">
          <a:xfrm>
            <a:off x="3413242" y="3273126"/>
            <a:ext cx="1511103" cy="14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原式＝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2" name="文本框 194601"/>
          <p:cNvSpPr txBox="1">
            <a:spLocks noChangeArrowheads="1"/>
          </p:cNvSpPr>
          <p:nvPr/>
        </p:nvSpPr>
        <p:spPr bwMode="auto">
          <a:xfrm>
            <a:off x="5894879" y="4050281"/>
            <a:ext cx="1583061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1F497D"/>
              </a:buClr>
              <a:buSzPct val="70000"/>
              <a:buFont typeface="Wingdings" pitchFamily="2" charset="2"/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lang="en-US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</a:p>
        </p:txBody>
      </p:sp>
      <p:sp>
        <p:nvSpPr>
          <p:cNvPr id="194603" name="文本框 194602"/>
          <p:cNvSpPr txBox="1">
            <a:spLocks noChangeArrowheads="1"/>
          </p:cNvSpPr>
          <p:nvPr/>
        </p:nvSpPr>
        <p:spPr bwMode="auto">
          <a:xfrm>
            <a:off x="2080632" y="5010256"/>
            <a:ext cx="1583061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解法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2: </a:t>
            </a:r>
          </a:p>
        </p:txBody>
      </p:sp>
      <p:sp>
        <p:nvSpPr>
          <p:cNvPr id="194604" name="文本框 194603"/>
          <p:cNvSpPr txBox="1">
            <a:spLocks noChangeArrowheads="1"/>
          </p:cNvSpPr>
          <p:nvPr/>
        </p:nvSpPr>
        <p:spPr bwMode="auto">
          <a:xfrm>
            <a:off x="3436693" y="5010256"/>
            <a:ext cx="1511103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原式＝</a:t>
            </a:r>
          </a:p>
        </p:txBody>
      </p:sp>
      <p:sp>
        <p:nvSpPr>
          <p:cNvPr id="194619" name="文本框 194618"/>
          <p:cNvSpPr txBox="1">
            <a:spLocks noChangeArrowheads="1"/>
          </p:cNvSpPr>
          <p:nvPr/>
        </p:nvSpPr>
        <p:spPr bwMode="auto">
          <a:xfrm>
            <a:off x="4027868" y="5768836"/>
            <a:ext cx="2806335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1F497D"/>
              </a:buClr>
              <a:buSzPct val="70000"/>
              <a:buFont typeface="Wingdings" pitchFamily="2" charset="2"/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en-US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en-US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</a:t>
            </a:r>
          </a:p>
        </p:txBody>
      </p:sp>
      <p:sp>
        <p:nvSpPr>
          <p:cNvPr id="194620" name="文本框 194619"/>
          <p:cNvSpPr txBox="1">
            <a:spLocks noChangeArrowheads="1"/>
          </p:cNvSpPr>
          <p:nvPr/>
        </p:nvSpPr>
        <p:spPr bwMode="auto">
          <a:xfrm>
            <a:off x="5733705" y="5768835"/>
            <a:ext cx="1585178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1F497D"/>
              </a:buClr>
              <a:buSzPct val="70000"/>
              <a:buFont typeface="Wingdings" pitchFamily="2" charset="2"/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lang="en-US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</a:p>
        </p:txBody>
      </p:sp>
      <p:grpSp>
        <p:nvGrpSpPr>
          <p:cNvPr id="46097" name="组合 6"/>
          <p:cNvGrpSpPr>
            <a:grpSpLocks/>
          </p:cNvGrpSpPr>
          <p:nvPr/>
        </p:nvGrpSpPr>
        <p:grpSpPr bwMode="auto">
          <a:xfrm>
            <a:off x="2487584" y="1317281"/>
            <a:ext cx="2480410" cy="630942"/>
            <a:chOff x="427462" y="558483"/>
            <a:chExt cx="1858351" cy="472792"/>
          </a:xfrm>
        </p:grpSpPr>
        <p:grpSp>
          <p:nvGrpSpPr>
            <p:cNvPr id="46103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24" y="-557395"/>
                <a:ext cx="426532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234" y="-557395"/>
                <a:ext cx="426532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044" y="-557395"/>
                <a:ext cx="428118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6853" y="-557395"/>
                <a:ext cx="428118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8016" y="-557395"/>
                <a:ext cx="426533" cy="426762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6104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50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6098" name="文本框 7"/>
          <p:cNvSpPr txBox="1">
            <a:spLocks noChangeArrowheads="1"/>
          </p:cNvSpPr>
          <p:nvPr/>
        </p:nvSpPr>
        <p:spPr bwMode="auto">
          <a:xfrm>
            <a:off x="5249785" y="1325764"/>
            <a:ext cx="6063460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利用乘法分配律进行简便运算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390862"/>
              </p:ext>
            </p:extLst>
          </p:nvPr>
        </p:nvGraphicFramePr>
        <p:xfrm>
          <a:off x="6156821" y="2070682"/>
          <a:ext cx="2415174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4" name="Equation" r:id="rId3" imgW="990360" imgH="393480" progId="Equation.DSMT4">
                  <p:embed/>
                </p:oleObj>
              </mc:Choice>
              <mc:Fallback>
                <p:oleObj name="Equation" r:id="rId3" imgW="9903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56821" y="2070682"/>
                        <a:ext cx="2415174" cy="960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209764"/>
              </p:ext>
            </p:extLst>
          </p:nvPr>
        </p:nvGraphicFramePr>
        <p:xfrm>
          <a:off x="4747611" y="3141320"/>
          <a:ext cx="2471044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5" name="Equation" r:id="rId5" imgW="1193760" imgH="393480" progId="Equation.DSMT4">
                  <p:embed/>
                </p:oleObj>
              </mc:Choice>
              <mc:Fallback>
                <p:oleObj name="Equation" r:id="rId5" imgW="11937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7611" y="3141320"/>
                        <a:ext cx="2471044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82175"/>
              </p:ext>
            </p:extLst>
          </p:nvPr>
        </p:nvGraphicFramePr>
        <p:xfrm>
          <a:off x="4686420" y="3919016"/>
          <a:ext cx="1208459" cy="81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6" name="Equation" r:id="rId7" imgW="583920" imgH="393480" progId="Equation.DSMT4">
                  <p:embed/>
                </p:oleObj>
              </mc:Choice>
              <mc:Fallback>
                <p:oleObj name="Equation" r:id="rId7" imgW="5839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6420" y="3919016"/>
                        <a:ext cx="1208459" cy="8151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9749190"/>
              </p:ext>
            </p:extLst>
          </p:nvPr>
        </p:nvGraphicFramePr>
        <p:xfrm>
          <a:off x="4660582" y="4878991"/>
          <a:ext cx="2920620" cy="81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7" name="Equation" r:id="rId9" imgW="1409400" imgH="393480" progId="Equation.DSMT4">
                  <p:embed/>
                </p:oleObj>
              </mc:Choice>
              <mc:Fallback>
                <p:oleObj name="Equation" r:id="rId9" imgW="14094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582" y="4878991"/>
                        <a:ext cx="2920620" cy="8151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538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4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4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4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4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4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4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0" grpId="0"/>
      <p:bldP spid="194602" grpId="0"/>
      <p:bldP spid="194603" grpId="0"/>
      <p:bldP spid="194604" grpId="0"/>
      <p:bldP spid="194619" grpId="0"/>
      <p:bldP spid="1946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文本框 196631"/>
          <p:cNvSpPr txBox="1">
            <a:spLocks noChangeArrowheads="1"/>
          </p:cNvSpPr>
          <p:nvPr/>
        </p:nvSpPr>
        <p:spPr bwMode="auto">
          <a:xfrm>
            <a:off x="2069351" y="2321662"/>
            <a:ext cx="554494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（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1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）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</a:t>
            </a:r>
            <a:r>
              <a:rPr lang="en-US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  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)×(8</a:t>
            </a:r>
            <a:r>
              <a:rPr lang="en-US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      –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10" name="文本框 196640"/>
              <p:cNvSpPr txBox="1">
                <a:spLocks noChangeArrowheads="1"/>
              </p:cNvSpPr>
              <p:nvPr/>
            </p:nvSpPr>
            <p:spPr bwMode="auto">
              <a:xfrm>
                <a:off x="2069352" y="3165403"/>
                <a:ext cx="9602067" cy="615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17" tIns="60958" rIns="121917" bIns="60958"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  <a:sym typeface="宋体" pitchFamily="2" charset="-122"/>
                  </a:rPr>
                  <a:t>（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  <a:sym typeface="宋体" pitchFamily="2" charset="-122"/>
                  </a:rPr>
                  <a:t>2</a:t>
                </a:r>
                <a:r>
                  <a:rPr lang="zh-CN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  <a:sym typeface="宋体" pitchFamily="2" charset="-122"/>
                  </a:rPr>
                  <a:t>）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</a:t>
                </a:r>
                <a:r>
                  <a:rPr lang="en-US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–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11)×(</a:t>
                </a:r>
                <a:r>
                  <a:rPr lang="en-US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–    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)</a:t>
                </a:r>
                <a:r>
                  <a:rPr lang="zh-CN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</a:t>
                </a:r>
                <a:r>
                  <a:rPr lang="en-US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–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11)×2  </a:t>
                </a:r>
                <a14:m>
                  <m:oMath xmlns:m="http://schemas.openxmlformats.org/officeDocument/2006/math">
                    <m:r>
                      <a:rPr lang="en-US" altLang="zh-CN" sz="3200" i="1" dirty="0">
                        <a:solidFill>
                          <a:prstClr val="black"/>
                        </a:solidFill>
                        <a:latin typeface="Cambria Math"/>
                        <a:ea typeface="黑体" pitchFamily="49" charset="-122"/>
                      </a:rPr>
                      <m:t>  </m:t>
                    </m:r>
                  </m:oMath>
                </a14:m>
                <a:r>
                  <a:rPr lang="zh-CN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</a:t>
                </a:r>
                <a:r>
                  <a:rPr lang="en-US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–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11)×(</a:t>
                </a:r>
                <a:r>
                  <a:rPr lang="en-US" altLang="en-US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–    </a:t>
                </a:r>
                <a:r>
                  <a:rPr lang="en-US" altLang="zh-CN" sz="320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) </a:t>
                </a:r>
              </a:p>
            </p:txBody>
          </p:sp>
        </mc:Choice>
        <mc:Fallback xmlns="">
          <p:sp>
            <p:nvSpPr>
              <p:cNvPr id="51210" name="文本框 1966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69352" y="3165403"/>
                <a:ext cx="9602067" cy="615696"/>
              </a:xfrm>
              <a:prstGeom prst="rect">
                <a:avLst/>
              </a:prstGeom>
              <a:blipFill rotWithShape="1">
                <a:blip r:embed="rId3"/>
                <a:stretch>
                  <a:fillRect l="-190" t="-13861" b="-2970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161" name="文本框 196653"/>
          <p:cNvSpPr txBox="1">
            <a:spLocks noChangeArrowheads="1"/>
          </p:cNvSpPr>
          <p:nvPr/>
        </p:nvSpPr>
        <p:spPr bwMode="auto">
          <a:xfrm>
            <a:off x="2424862" y="1715885"/>
            <a:ext cx="173544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675" y="1624719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0446128"/>
              </p:ext>
            </p:extLst>
          </p:nvPr>
        </p:nvGraphicFramePr>
        <p:xfrm>
          <a:off x="3717606" y="2225210"/>
          <a:ext cx="352981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1" name="Equation" r:id="rId5" imgW="152280" imgH="393480" progId="Equation.DSMT4">
                  <p:embed/>
                </p:oleObj>
              </mc:Choice>
              <mc:Fallback>
                <p:oleObj name="Equation" r:id="rId5" imgW="152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17606" y="2225210"/>
                        <a:ext cx="352981" cy="912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503562"/>
              </p:ext>
            </p:extLst>
          </p:nvPr>
        </p:nvGraphicFramePr>
        <p:xfrm>
          <a:off x="5295745" y="2205225"/>
          <a:ext cx="352690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2" name="Equation" r:id="rId7" imgW="152280" imgH="393480" progId="Equation.DSMT4">
                  <p:embed/>
                </p:oleObj>
              </mc:Choice>
              <mc:Fallback>
                <p:oleObj name="Equation" r:id="rId7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745" y="2205225"/>
                        <a:ext cx="352690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63520"/>
              </p:ext>
            </p:extLst>
          </p:nvPr>
        </p:nvGraphicFramePr>
        <p:xfrm>
          <a:off x="5026592" y="3054662"/>
          <a:ext cx="352690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3" name="Equation" r:id="rId9" imgW="152280" imgH="393480" progId="Equation.DSMT4">
                  <p:embed/>
                </p:oleObj>
              </mc:Choice>
              <mc:Fallback>
                <p:oleObj name="Equation" r:id="rId9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6592" y="3054662"/>
                        <a:ext cx="352690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533290"/>
              </p:ext>
            </p:extLst>
          </p:nvPr>
        </p:nvGraphicFramePr>
        <p:xfrm>
          <a:off x="7339187" y="3026299"/>
          <a:ext cx="352690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4" name="Equation" r:id="rId11" imgW="152280" imgH="393480" progId="Equation.DSMT4">
                  <p:embed/>
                </p:oleObj>
              </mc:Choice>
              <mc:Fallback>
                <p:oleObj name="Equation" r:id="rId11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9187" y="3026299"/>
                        <a:ext cx="352690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053298"/>
              </p:ext>
            </p:extLst>
          </p:nvPr>
        </p:nvGraphicFramePr>
        <p:xfrm>
          <a:off x="9779443" y="3030103"/>
          <a:ext cx="323453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5" name="Equation" r:id="rId13" imgW="139680" imgH="393480" progId="Equation.DSMT4">
                  <p:embed/>
                </p:oleObj>
              </mc:Choice>
              <mc:Fallback>
                <p:oleObj name="Equation" r:id="rId13" imgW="1396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9443" y="3030103"/>
                        <a:ext cx="323453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561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33995" y="1565110"/>
            <a:ext cx="4312591" cy="458586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）原式</a:t>
            </a:r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</a:t>
            </a:r>
          </a:p>
          <a:p>
            <a:endParaRPr lang="en-US" altLang="zh-CN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             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</a:t>
            </a:r>
          </a:p>
          <a:p>
            <a:endParaRPr lang="en-US" altLang="zh-CN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</a:t>
            </a:r>
            <a:r>
              <a:rPr lang="zh-CN" altLang="en-US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）原式</a:t>
            </a:r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</a:t>
            </a:r>
          </a:p>
          <a:p>
            <a:endParaRPr lang="en-US" altLang="zh-CN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r>
              <a:rPr lang="en-US" altLang="zh-CN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              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</a:t>
            </a:r>
          </a:p>
          <a:p>
            <a:endParaRPr lang="en-US" altLang="zh-CN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               = -22</a:t>
            </a:r>
          </a:p>
          <a:p>
            <a:r>
              <a:rPr lang="en-US" altLang="zh-CN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endParaRPr lang="zh-CN" altLang="en-US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1603682"/>
              </p:ext>
            </p:extLst>
          </p:nvPr>
        </p:nvGraphicFramePr>
        <p:xfrm>
          <a:off x="4488374" y="1492041"/>
          <a:ext cx="4737446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9" name="Equation" r:id="rId3" imgW="2286000" imgH="393480" progId="Equation.DSMT4">
                  <p:embed/>
                </p:oleObj>
              </mc:Choice>
              <mc:Fallback>
                <p:oleObj name="Equation" r:id="rId3" imgW="22860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88374" y="1492041"/>
                        <a:ext cx="4737446" cy="816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011997"/>
              </p:ext>
            </p:extLst>
          </p:nvPr>
        </p:nvGraphicFramePr>
        <p:xfrm>
          <a:off x="4467253" y="2383279"/>
          <a:ext cx="1367189" cy="81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0" name="Equation" r:id="rId5" imgW="660240" imgH="393480" progId="Equation.DSMT4">
                  <p:embed/>
                </p:oleObj>
              </mc:Choice>
              <mc:Fallback>
                <p:oleObj name="Equation" r:id="rId5" imgW="6602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7253" y="2383279"/>
                        <a:ext cx="1367189" cy="817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14831"/>
              </p:ext>
            </p:extLst>
          </p:nvPr>
        </p:nvGraphicFramePr>
        <p:xfrm>
          <a:off x="6488754" y="2383279"/>
          <a:ext cx="658197" cy="81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1" name="Equation" r:id="rId7" imgW="317160" imgH="393480" progId="Equation.DSMT4">
                  <p:embed/>
                </p:oleObj>
              </mc:Choice>
              <mc:Fallback>
                <p:oleObj name="Equation" r:id="rId7" imgW="3171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8754" y="2383279"/>
                        <a:ext cx="658197" cy="817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19932" y="2507200"/>
            <a:ext cx="652044" cy="56938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615426"/>
              </p:ext>
            </p:extLst>
          </p:nvPr>
        </p:nvGraphicFramePr>
        <p:xfrm>
          <a:off x="4596757" y="3280189"/>
          <a:ext cx="3498394" cy="815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2" name="Equation" r:id="rId9" imgW="1688760" imgH="393480" progId="Equation.DSMT4">
                  <p:embed/>
                </p:oleObj>
              </mc:Choice>
              <mc:Fallback>
                <p:oleObj name="Equation" r:id="rId9" imgW="16887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6757" y="3280189"/>
                        <a:ext cx="3498394" cy="8151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666462"/>
              </p:ext>
            </p:extLst>
          </p:nvPr>
        </p:nvGraphicFramePr>
        <p:xfrm>
          <a:off x="4583030" y="4298969"/>
          <a:ext cx="1210576" cy="421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3" name="Equation" r:id="rId11" imgW="583920" imgH="203040" progId="Equation.DSMT4">
                  <p:embed/>
                </p:oleObj>
              </mc:Choice>
              <mc:Fallback>
                <p:oleObj name="Equation" r:id="rId11" imgW="5839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3030" y="4298969"/>
                        <a:ext cx="1210576" cy="4213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325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59770" y="1637105"/>
            <a:ext cx="6067694" cy="995064"/>
            <a:chOff x="980637" y="483688"/>
            <a:chExt cx="4551363" cy="746125"/>
          </a:xfrm>
        </p:grpSpPr>
        <p:sp>
          <p:nvSpPr>
            <p:cNvPr id="52225" name="Text Box 2"/>
            <p:cNvSpPr txBox="1">
              <a:spLocks noChangeArrowheads="1"/>
            </p:cNvSpPr>
            <p:nvPr/>
          </p:nvSpPr>
          <p:spPr bwMode="auto">
            <a:xfrm>
              <a:off x="980637" y="636403"/>
              <a:ext cx="4551363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如何计算 </a:t>
              </a:r>
              <a:r>
                <a:rPr lang="en-US" altLang="zh-CN" sz="32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71       ×(–9)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？</a:t>
              </a:r>
            </a:p>
          </p:txBody>
        </p:sp>
        <p:graphicFrame>
          <p:nvGraphicFramePr>
            <p:cNvPr id="50182" name="对象 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6357463"/>
                </p:ext>
              </p:extLst>
            </p:nvPr>
          </p:nvGraphicFramePr>
          <p:xfrm>
            <a:off x="2709416" y="483688"/>
            <a:ext cx="419214" cy="746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33" name="Equation" r:id="rId3" imgW="342720" imgH="609480" progId="Equation.DSMT4">
                    <p:embed/>
                  </p:oleObj>
                </mc:Choice>
                <mc:Fallback>
                  <p:oleObj name="Equation" r:id="rId3" imgW="342720" imgH="609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09416" y="483688"/>
                          <a:ext cx="419214" cy="746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419" y="1769869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11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1792242" y="1454534"/>
            <a:ext cx="6505874" cy="926045"/>
            <a:chOff x="1727" y="3631"/>
            <a:chExt cx="10243" cy="1458"/>
          </a:xfrm>
        </p:grpSpPr>
        <p:sp>
          <p:nvSpPr>
            <p:cNvPr id="50192" name="Text Box 2"/>
            <p:cNvSpPr txBox="1">
              <a:spLocks noChangeArrowheads="1"/>
            </p:cNvSpPr>
            <p:nvPr/>
          </p:nvSpPr>
          <p:spPr bwMode="auto">
            <a:xfrm>
              <a:off x="1727" y="3885"/>
              <a:ext cx="10243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700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提示：</a:t>
              </a:r>
              <a:r>
                <a:rPr lang="zh-CN" altLang="en-US" sz="2700" dirty="0">
                  <a:latin typeface="Times New Roman" pitchFamily="18" charset="0"/>
                  <a:cs typeface="Times New Roman" pitchFamily="18" charset="0"/>
                </a:rPr>
                <a:t>把           拆分成              </a:t>
              </a:r>
              <a:r>
                <a:rPr lang="en-US" altLang="zh-CN" sz="2700" dirty="0"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lang="zh-CN" altLang="en-US" sz="27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           </a:t>
              </a:r>
            </a:p>
          </p:txBody>
        </p:sp>
        <p:graphicFrame>
          <p:nvGraphicFramePr>
            <p:cNvPr id="50193" name="Objec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64830006"/>
                </p:ext>
              </p:extLst>
            </p:nvPr>
          </p:nvGraphicFramePr>
          <p:xfrm>
            <a:off x="7183" y="3653"/>
            <a:ext cx="1846" cy="1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32" name="Equation" r:id="rId3" imgW="482400" imgH="393480" progId="Equation.DSMT4">
                    <p:embed/>
                  </p:oleObj>
                </mc:Choice>
                <mc:Fallback>
                  <p:oleObj name="Equation" r:id="rId3" imgW="482400" imgH="393480" progId="Equation.DSMT4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83" y="3653"/>
                          <a:ext cx="1846" cy="14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194" name="Objec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70108412"/>
                </p:ext>
              </p:extLst>
            </p:nvPr>
          </p:nvGraphicFramePr>
          <p:xfrm>
            <a:off x="4123" y="3631"/>
            <a:ext cx="1433" cy="1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33" name="Equation" r:id="rId5" imgW="393480" imgH="393480" progId="Equation.DSMT4">
                    <p:embed/>
                  </p:oleObj>
                </mc:Choice>
                <mc:Fallback>
                  <p:oleObj name="Equation" r:id="rId5" imgW="393480" imgH="393480" progId="Equation.DSMT4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23" y="3631"/>
                          <a:ext cx="1433" cy="14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0190" name="Text Box 2"/>
          <p:cNvSpPr txBox="1">
            <a:spLocks noChangeArrowheads="1"/>
          </p:cNvSpPr>
          <p:nvPr/>
        </p:nvSpPr>
        <p:spPr bwMode="auto">
          <a:xfrm>
            <a:off x="1792241" y="2481026"/>
            <a:ext cx="2287520" cy="38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原式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=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=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</p:txBody>
      </p:sp>
      <p:graphicFrame>
        <p:nvGraphicFramePr>
          <p:cNvPr id="50191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719488"/>
              </p:ext>
            </p:extLst>
          </p:nvPr>
        </p:nvGraphicFramePr>
        <p:xfrm>
          <a:off x="3867272" y="5419778"/>
          <a:ext cx="1206632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4" name="Equation" r:id="rId7" imgW="520560" imgH="393480" progId="Equation.DSMT4">
                  <p:embed/>
                </p:oleObj>
              </mc:Choice>
              <mc:Fallback>
                <p:oleObj name="Equation" r:id="rId7" imgW="52056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7272" y="5419778"/>
                        <a:ext cx="1206632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692791"/>
              </p:ext>
            </p:extLst>
          </p:nvPr>
        </p:nvGraphicFramePr>
        <p:xfrm>
          <a:off x="3874873" y="2471092"/>
          <a:ext cx="2446134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5" name="Equation" r:id="rId9" imgW="1002960" imgH="393480" progId="Equation.DSMT4">
                  <p:embed/>
                </p:oleObj>
              </mc:Choice>
              <mc:Fallback>
                <p:oleObj name="Equation" r:id="rId9" imgW="10029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74873" y="2471092"/>
                        <a:ext cx="2446134" cy="960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380802"/>
              </p:ext>
            </p:extLst>
          </p:nvPr>
        </p:nvGraphicFramePr>
        <p:xfrm>
          <a:off x="3907791" y="3441235"/>
          <a:ext cx="3125541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6" name="Equation" r:id="rId11" imgW="1282680" imgH="393480" progId="Equation.DSMT4">
                  <p:embed/>
                </p:oleObj>
              </mc:Choice>
              <mc:Fallback>
                <p:oleObj name="Equation" r:id="rId11" imgW="12826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7791" y="3441235"/>
                        <a:ext cx="3125541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898192"/>
              </p:ext>
            </p:extLst>
          </p:nvPr>
        </p:nvGraphicFramePr>
        <p:xfrm>
          <a:off x="3862183" y="4410913"/>
          <a:ext cx="1980566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7" name="Equation" r:id="rId13" imgW="812520" imgH="393480" progId="Equation.DSMT4">
                  <p:embed/>
                </p:oleObj>
              </mc:Choice>
              <mc:Fallback>
                <p:oleObj name="Equation" r:id="rId13" imgW="8125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2183" y="4410913"/>
                        <a:ext cx="1980566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225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0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0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4695" y="1699404"/>
            <a:ext cx="101245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kumimoji="0"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</a:t>
            </a:r>
            <a:r>
              <a:rPr kumimoji="0"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进一步熟练有理数的</a:t>
            </a:r>
            <a:r>
              <a:rPr kumimoji="0"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乘法运算</a:t>
            </a:r>
            <a:r>
              <a:rPr kumimoji="0"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endParaRPr kumimoji="0"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kumimoji="0"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</a:t>
            </a:r>
            <a:r>
              <a:rPr kumimoji="0"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能够利用有理数的</a:t>
            </a:r>
            <a:r>
              <a:rPr kumimoji="0"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乘法法则</a:t>
            </a:r>
            <a:r>
              <a:rPr kumimoji="0"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进行简单计算</a:t>
            </a:r>
            <a:r>
              <a:rPr kumimoji="0"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endParaRPr kumimoji="0"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kumimoji="0"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</a:t>
            </a:r>
            <a:r>
              <a:rPr kumimoji="0"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能够利用有理数的</a:t>
            </a:r>
            <a:r>
              <a:rPr kumimoji="0"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运算律</a:t>
            </a:r>
            <a:r>
              <a:rPr kumimoji="0"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进行简便计算</a:t>
            </a:r>
            <a:r>
              <a:rPr kumimoji="0"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085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文本框 100"/>
          <p:cNvSpPr txBox="1">
            <a:spLocks noChangeArrowheads="1"/>
          </p:cNvSpPr>
          <p:nvPr/>
        </p:nvSpPr>
        <p:spPr bwMode="auto">
          <a:xfrm>
            <a:off x="552571" y="1916646"/>
            <a:ext cx="11226255" cy="209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(–2)×(3–    )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，用乘法分配律计算过程正确的是（       ）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</a:t>
            </a:r>
            <a:endParaRPr lang="en-US" altLang="zh-CN" sz="32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A. (–2)×3+(–2)×(–    )</a:t>
            </a:r>
            <a:endParaRPr lang="zh-CN" altLang="en-US" sz="32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2227" name="文本框 101"/>
          <p:cNvSpPr txBox="1">
            <a:spLocks noChangeArrowheads="1"/>
          </p:cNvSpPr>
          <p:nvPr/>
        </p:nvSpPr>
        <p:spPr bwMode="auto">
          <a:xfrm>
            <a:off x="6699486" y="3223777"/>
            <a:ext cx="5079339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B. (–2)×3–(–2)×(–  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)</a:t>
            </a:r>
            <a:endParaRPr lang="en-US" altLang="zh-CN" sz="32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2228" name="文本框 102"/>
          <p:cNvSpPr txBox="1">
            <a:spLocks noChangeArrowheads="1"/>
          </p:cNvSpPr>
          <p:nvPr/>
        </p:nvSpPr>
        <p:spPr bwMode="auto">
          <a:xfrm>
            <a:off x="1050608" y="4719401"/>
            <a:ext cx="4480399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C. 2×3–(–2)×(–   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)</a:t>
            </a:r>
            <a:endParaRPr lang="en-US" altLang="zh-CN" sz="32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2229" name="文本框 103"/>
          <p:cNvSpPr txBox="1">
            <a:spLocks noChangeArrowheads="1"/>
          </p:cNvSpPr>
          <p:nvPr/>
        </p:nvSpPr>
        <p:spPr bwMode="auto">
          <a:xfrm>
            <a:off x="6850631" y="4611426"/>
            <a:ext cx="4313205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D.(–2)×3+2×(–   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)</a:t>
            </a:r>
            <a:endParaRPr lang="en-US" altLang="zh-CN" sz="32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aphicFrame>
        <p:nvGraphicFramePr>
          <p:cNvPr id="52230" name="对象 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346187"/>
              </p:ext>
            </p:extLst>
          </p:nvPr>
        </p:nvGraphicFramePr>
        <p:xfrm>
          <a:off x="3570091" y="2129894"/>
          <a:ext cx="352773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7" name="Equation" r:id="rId3" imgW="152280" imgH="393480" progId="Equation.DSMT4">
                  <p:embed/>
                </p:oleObj>
              </mc:Choice>
              <mc:Fallback>
                <p:oleObj name="Equation" r:id="rId3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0091" y="2129894"/>
                        <a:ext cx="352773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1" name="对象 1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494183"/>
              </p:ext>
            </p:extLst>
          </p:nvPr>
        </p:nvGraphicFramePr>
        <p:xfrm>
          <a:off x="4709617" y="3109381"/>
          <a:ext cx="351916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Equation" r:id="rId5" imgW="152280" imgH="393480" progId="Equation.DSMT4">
                  <p:embed/>
                </p:oleObj>
              </mc:Choice>
              <mc:Fallback>
                <p:oleObj name="Equation" r:id="rId5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9617" y="3109381"/>
                        <a:ext cx="351916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2" name="对象 1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9784533"/>
              </p:ext>
            </p:extLst>
          </p:nvPr>
        </p:nvGraphicFramePr>
        <p:xfrm>
          <a:off x="10468977" y="3086938"/>
          <a:ext cx="354129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9" name="Equation" r:id="rId7" imgW="152280" imgH="393480" progId="Equation.DSMT4">
                  <p:embed/>
                </p:oleObj>
              </mc:Choice>
              <mc:Fallback>
                <p:oleObj name="Equation" r:id="rId7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68977" y="3086938"/>
                        <a:ext cx="354129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3" name="对象 1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897121"/>
              </p:ext>
            </p:extLst>
          </p:nvPr>
        </p:nvGraphicFramePr>
        <p:xfrm>
          <a:off x="4236008" y="4590056"/>
          <a:ext cx="354129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0" name="Equation" r:id="rId9" imgW="152280" imgH="393480" progId="Equation.DSMT4">
                  <p:embed/>
                </p:oleObj>
              </mc:Choice>
              <mc:Fallback>
                <p:oleObj name="Equation" r:id="rId9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6008" y="4590056"/>
                        <a:ext cx="354129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4" name="对象 1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859464"/>
              </p:ext>
            </p:extLst>
          </p:nvPr>
        </p:nvGraphicFramePr>
        <p:xfrm>
          <a:off x="9980333" y="4483338"/>
          <a:ext cx="351916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1" name="Equation" r:id="rId11" imgW="152280" imgH="393480" progId="Equation.DSMT4">
                  <p:embed/>
                </p:oleObj>
              </mc:Choice>
              <mc:Fallback>
                <p:oleObj name="Equation" r:id="rId11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0333" y="4483338"/>
                        <a:ext cx="351916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0597877" y="2201734"/>
            <a:ext cx="45079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</a:p>
        </p:txBody>
      </p:sp>
      <p:grpSp>
        <p:nvGrpSpPr>
          <p:cNvPr id="52236" name="组合 1"/>
          <p:cNvGrpSpPr>
            <a:grpSpLocks/>
          </p:cNvGrpSpPr>
          <p:nvPr/>
        </p:nvGrpSpPr>
        <p:grpSpPr bwMode="auto">
          <a:xfrm>
            <a:off x="4335236" y="1230722"/>
            <a:ext cx="3304532" cy="661802"/>
            <a:chOff x="5083" y="1100"/>
            <a:chExt cx="3905" cy="781"/>
          </a:xfrm>
        </p:grpSpPr>
        <p:grpSp>
          <p:nvGrpSpPr>
            <p:cNvPr id="52242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975" y="597012"/>
                <a:ext cx="418939" cy="419033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765" y="597753"/>
                <a:ext cx="418939" cy="41755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5554" y="597013"/>
                <a:ext cx="418939" cy="419032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445" y="597013"/>
                <a:ext cx="418939" cy="419032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084" y="597012"/>
                <a:ext cx="418939" cy="419033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2243" name="TextBox 15"/>
            <p:cNvSpPr txBox="1">
              <a:spLocks noChangeArrowheads="1"/>
            </p:cNvSpPr>
            <p:nvPr/>
          </p:nvSpPr>
          <p:spPr bwMode="auto">
            <a:xfrm>
              <a:off x="5083" y="1100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基础巩固题</a:t>
              </a:r>
              <a:endParaRPr lang="en-US" altLang="zh-CN" sz="37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250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文本占位符 20275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1015491" y="1268082"/>
            <a:ext cx="10819950" cy="4200774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如果有三个数的积为正数，那么三个数中负数的个数是（      ）</a:t>
            </a:r>
            <a:endParaRPr lang="en-US" altLang="zh-CN" sz="32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A. 1		    B. 0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或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	          C. 3	        D. 1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或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 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有理数</a:t>
            </a:r>
            <a:r>
              <a:rPr lang="en-US" altLang="zh-CN" sz="32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 </a:t>
            </a:r>
            <a:r>
              <a:rPr lang="en-US" altLang="zh-CN" sz="32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 </a:t>
            </a:r>
            <a:r>
              <a:rPr lang="en-US" altLang="zh-CN" sz="32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满足</a:t>
            </a:r>
            <a:r>
              <a:rPr lang="en-US" altLang="zh-CN" sz="3200" b="1" i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b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</a:t>
            </a:r>
            <a:r>
              <a:rPr lang="en-US" altLang="zh-CN" sz="3200" b="1" i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b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</a:t>
            </a:r>
            <a:r>
              <a:rPr lang="en-US" altLang="zh-CN" sz="3200" b="1" i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&gt;0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，且</a:t>
            </a:r>
            <a:r>
              <a:rPr lang="en-US" altLang="zh-CN" sz="3200" b="1" i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abc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&lt;0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，则在</a:t>
            </a:r>
            <a:r>
              <a:rPr lang="en-US" altLang="zh-CN" sz="32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 </a:t>
            </a:r>
            <a:r>
              <a:rPr lang="en-US" altLang="zh-CN" sz="32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 </a:t>
            </a:r>
            <a:r>
              <a:rPr lang="en-US" altLang="zh-CN" sz="32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</a:t>
            </a:r>
            <a:r>
              <a:rPr lang="zh-CN" altLang="en-US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中，正数的个数（      ）</a:t>
            </a:r>
            <a:endParaRPr lang="en-US" altLang="zh-CN" sz="32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2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A. 0		    B. 1		          C.2	        D. 3</a:t>
            </a:r>
            <a:endParaRPr lang="en-US" altLang="zh-CN" sz="3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endParaRPr lang="zh-CN" alt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47503" y="2077655"/>
            <a:ext cx="921368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4865" y="4228292"/>
            <a:ext cx="921368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3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文本框 1"/>
          <p:cNvSpPr txBox="1">
            <a:spLocks noChangeArrowheads="1"/>
          </p:cNvSpPr>
          <p:nvPr/>
        </p:nvSpPr>
        <p:spPr bwMode="auto">
          <a:xfrm>
            <a:off x="1605506" y="2328727"/>
            <a:ext cx="2135438" cy="6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7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计算</a:t>
            </a:r>
            <a:r>
              <a:rPr lang="en-US" altLang="zh-CN" sz="37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</p:txBody>
      </p:sp>
      <p:graphicFrame>
        <p:nvGraphicFramePr>
          <p:cNvPr id="54280" name="对象 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053227"/>
              </p:ext>
            </p:extLst>
          </p:nvPr>
        </p:nvGraphicFramePr>
        <p:xfrm>
          <a:off x="3472163" y="2205931"/>
          <a:ext cx="4601034" cy="1162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4" name="Equation" r:id="rId3" imgW="1714320" imgH="393480" progId="Equation.DSMT4">
                  <p:embed/>
                </p:oleObj>
              </mc:Choice>
              <mc:Fallback>
                <p:oleObj name="Equation" r:id="rId3" imgW="171432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2163" y="2205931"/>
                        <a:ext cx="4601034" cy="1162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99682" y="3485754"/>
            <a:ext cx="2554213" cy="299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7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解：</a:t>
            </a:r>
            <a:r>
              <a:rPr lang="zh-CN" altLang="en-US" sz="3700" dirty="0">
                <a:latin typeface="Times New Roman" pitchFamily="18" charset="0"/>
                <a:sym typeface="Arial" pitchFamily="34" charset="0"/>
              </a:rPr>
              <a:t>原式</a:t>
            </a:r>
            <a:r>
              <a:rPr lang="en-US" altLang="zh-CN" sz="3700" dirty="0">
                <a:latin typeface="Times New Roman" pitchFamily="18" charset="0"/>
                <a:sym typeface="Arial" pitchFamily="34" charset="0"/>
              </a:rPr>
              <a:t>=</a:t>
            </a:r>
          </a:p>
          <a:p>
            <a:pPr eaLnBrk="1" hangingPunct="1"/>
            <a:endParaRPr lang="en-US" altLang="zh-CN" sz="3700" dirty="0">
              <a:latin typeface="Times New Roman" pitchFamily="18" charset="0"/>
              <a:sym typeface="Arial" pitchFamily="34" charset="0"/>
            </a:endParaRPr>
          </a:p>
          <a:p>
            <a:pPr eaLnBrk="1" hangingPunct="1"/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sym typeface="Arial" pitchFamily="34" charset="0"/>
              </a:rPr>
              <a:t>                 =</a:t>
            </a:r>
          </a:p>
          <a:p>
            <a:pPr eaLnBrk="1" hangingPunct="1"/>
            <a:endParaRPr lang="en-US" altLang="zh-CN" sz="3700" dirty="0">
              <a:solidFill>
                <a:srgbClr val="FF0000"/>
              </a:solidFill>
              <a:latin typeface="Times New Roman" pitchFamily="18" charset="0"/>
              <a:sym typeface="Arial" pitchFamily="34" charset="0"/>
            </a:endParaRPr>
          </a:p>
          <a:p>
            <a:pPr eaLnBrk="1" hangingPunct="1"/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sym typeface="Arial" pitchFamily="34" charset="0"/>
              </a:rPr>
              <a:t>                 =</a:t>
            </a:r>
            <a:endParaRPr lang="zh-CN" altLang="en-US" sz="3700" dirty="0">
              <a:solidFill>
                <a:srgbClr val="FF0000"/>
              </a:solidFill>
              <a:latin typeface="Times New Roman" pitchFamily="18" charset="0"/>
              <a:sym typeface="Arial" pitchFamily="34" charset="0"/>
            </a:endParaRPr>
          </a:p>
        </p:txBody>
      </p:sp>
      <p:grpSp>
        <p:nvGrpSpPr>
          <p:cNvPr id="54283" name="组合 6"/>
          <p:cNvGrpSpPr>
            <a:grpSpLocks/>
          </p:cNvGrpSpPr>
          <p:nvPr/>
        </p:nvGrpSpPr>
        <p:grpSpPr bwMode="auto">
          <a:xfrm>
            <a:off x="4657938" y="1205787"/>
            <a:ext cx="3306650" cy="666887"/>
            <a:chOff x="5060" y="904"/>
            <a:chExt cx="3905" cy="787"/>
          </a:xfrm>
        </p:grpSpPr>
        <p:grpSp>
          <p:nvGrpSpPr>
            <p:cNvPr id="54288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3" name="缺角矩形 22"/>
              <p:cNvSpPr/>
              <p:nvPr/>
            </p:nvSpPr>
            <p:spPr>
              <a:xfrm rot="3000000">
                <a:off x="4021379" y="598178"/>
                <a:ext cx="419236" cy="418764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615" y="598179"/>
                <a:ext cx="419236" cy="418763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5852" y="598178"/>
                <a:ext cx="419236" cy="418764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142" y="598179"/>
                <a:ext cx="419236" cy="418763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088" y="598179"/>
                <a:ext cx="419236" cy="418763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4289" name="TextBox 15"/>
            <p:cNvSpPr txBox="1">
              <a:spLocks noChangeArrowheads="1"/>
            </p:cNvSpPr>
            <p:nvPr/>
          </p:nvSpPr>
          <p:spPr bwMode="auto">
            <a:xfrm>
              <a:off x="5060" y="904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prstClr val="white"/>
                  </a:solidFill>
                </a:rPr>
                <a:t>能力提升题</a:t>
              </a:r>
              <a:endParaRPr lang="en-US" altLang="zh-CN" sz="3700" dirty="0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4" name="对象 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783407"/>
              </p:ext>
            </p:extLst>
          </p:nvPr>
        </p:nvGraphicFramePr>
        <p:xfrm>
          <a:off x="4700241" y="3274858"/>
          <a:ext cx="3612679" cy="120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5" name="Equation" r:id="rId5" imgW="1295280" imgH="393480" progId="Equation.DSMT4">
                  <p:embed/>
                </p:oleObj>
              </mc:Choice>
              <mc:Fallback>
                <p:oleObj name="Equation" r:id="rId5" imgW="1295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0241" y="3274858"/>
                        <a:ext cx="3612679" cy="120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116309"/>
              </p:ext>
            </p:extLst>
          </p:nvPr>
        </p:nvGraphicFramePr>
        <p:xfrm>
          <a:off x="4759622" y="4696196"/>
          <a:ext cx="1310047" cy="544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6" name="Equation" r:id="rId7" imgW="469800" imgH="177480" progId="Equation.DSMT4">
                  <p:embed/>
                </p:oleObj>
              </mc:Choice>
              <mc:Fallback>
                <p:oleObj name="Equation" r:id="rId7" imgW="4698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9622" y="4696196"/>
                        <a:ext cx="1310047" cy="544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068864"/>
              </p:ext>
            </p:extLst>
          </p:nvPr>
        </p:nvGraphicFramePr>
        <p:xfrm>
          <a:off x="4708650" y="5838765"/>
          <a:ext cx="884651" cy="544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7" name="Equation" r:id="rId9" imgW="317160" imgH="177480" progId="Equation.DSMT4">
                  <p:embed/>
                </p:oleObj>
              </mc:Choice>
              <mc:Fallback>
                <p:oleObj name="Equation" r:id="rId9" imgW="317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8650" y="5838765"/>
                        <a:ext cx="884651" cy="544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912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idx="4294967295"/>
          </p:nvPr>
        </p:nvSpPr>
        <p:spPr>
          <a:xfrm>
            <a:off x="1151338" y="2014576"/>
            <a:ext cx="10896600" cy="3436655"/>
          </a:xfrm>
          <a:prstGeom prst="rect">
            <a:avLst/>
          </a:prstGeom>
        </p:spPr>
        <p:txBody>
          <a:bodyPr vert="horz" wrap="square" lIns="91438" tIns="45719" rIns="91438" bIns="45719" anchor="t"/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zh-CN" altLang="en-US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现</a:t>
            </a:r>
            <a:r>
              <a:rPr lang="zh-CN" altLang="en-US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定义两种运算：</a:t>
            </a:r>
            <a:r>
              <a:rPr lang="zh-CN" altLang="en-US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“     ”</a:t>
            </a:r>
            <a:r>
              <a:rPr lang="zh-CN" altLang="en-US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“⊗”，对于任意两个整数</a:t>
            </a:r>
            <a:r>
              <a:rPr lang="en-US" altLang="zh-CN" sz="3200" b="1" i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b="1" i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b="1" i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</a:t>
            </a:r>
            <a:r>
              <a:rPr lang="en-US" altLang="zh-CN" sz="3200" b="1" i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3200" b="1" i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＋</a:t>
            </a:r>
            <a:r>
              <a:rPr lang="en-US" altLang="zh-CN" sz="3200" b="1" i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</a:t>
            </a:r>
            <a:r>
              <a:rPr lang="zh-CN" altLang="en-US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b="1" i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⊗</a:t>
            </a:r>
            <a:r>
              <a:rPr lang="en-US" altLang="zh-CN" sz="3200" b="1" i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3200" b="1" i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×</a:t>
            </a:r>
            <a:r>
              <a:rPr lang="en-US" altLang="zh-CN" sz="3200" b="1" i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</a:t>
            </a:r>
            <a:r>
              <a:rPr lang="zh-CN" altLang="en-US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，计算：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zh-CN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(</a:t>
            </a:r>
            <a:r>
              <a:rPr lang="en-US" altLang="zh-CN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1)(</a:t>
            </a:r>
            <a:r>
              <a:rPr lang="en-US" altLang="zh-CN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    8)    (</a:t>
            </a:r>
            <a:r>
              <a:rPr lang="en-US" altLang="zh-CN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3⊗5)</a:t>
            </a:r>
            <a:r>
              <a:rPr lang="zh-CN" altLang="en-US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endParaRPr lang="zh-CN" altLang="en-US" sz="3200" b="1" noProof="1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zh-CN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b="1" noProof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2)[4⊗</a:t>
            </a:r>
            <a:r>
              <a:rPr lang="en-US" altLang="zh-CN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(–2</a:t>
            </a:r>
            <a:r>
              <a:rPr lang="en-US" altLang="zh-CN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)]⊗</a:t>
            </a:r>
            <a:r>
              <a:rPr lang="en-US" altLang="zh-CN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[(–5)     (–3</a:t>
            </a:r>
            <a:r>
              <a:rPr lang="en-US" altLang="zh-CN" sz="32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)]</a:t>
            </a:r>
            <a:r>
              <a:rPr lang="zh-CN" altLang="en-US" sz="3200" b="1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endParaRPr lang="en-US" altLang="zh-CN" sz="3200" b="1" noProof="1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zh-CN" altLang="en-US" sz="3200" b="1" noProof="1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56325" name="组合 2"/>
          <p:cNvGrpSpPr>
            <a:grpSpLocks/>
          </p:cNvGrpSpPr>
          <p:nvPr/>
        </p:nvGrpSpPr>
        <p:grpSpPr bwMode="auto">
          <a:xfrm>
            <a:off x="4447962" y="1225264"/>
            <a:ext cx="3304532" cy="667734"/>
            <a:chOff x="5060" y="905"/>
            <a:chExt cx="3905" cy="788"/>
          </a:xfrm>
        </p:grpSpPr>
        <p:grpSp>
          <p:nvGrpSpPr>
            <p:cNvPr id="56330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947" y="597210"/>
                <a:ext cx="418644" cy="418922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9355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765" y="597210"/>
                <a:ext cx="418644" cy="418922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537" y="597211"/>
                <a:ext cx="418644" cy="418921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4174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6331" name="TextBox 15"/>
            <p:cNvSpPr txBox="1">
              <a:spLocks noChangeArrowheads="1"/>
            </p:cNvSpPr>
            <p:nvPr/>
          </p:nvSpPr>
          <p:spPr bwMode="auto">
            <a:xfrm>
              <a:off x="5060" y="905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拓广探索题</a:t>
              </a:r>
              <a:endParaRPr lang="en-US" altLang="zh-CN" sz="370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338867"/>
              </p:ext>
            </p:extLst>
          </p:nvPr>
        </p:nvGraphicFramePr>
        <p:xfrm>
          <a:off x="2834829" y="3768436"/>
          <a:ext cx="534792" cy="576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3" name="Equation" r:id="rId3" imgW="164880" imgH="177480" progId="Equation.DSMT4">
                  <p:embed/>
                </p:oleObj>
              </mc:Choice>
              <mc:Fallback>
                <p:oleObj name="Equation" r:id="rId3" imgW="164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34829" y="3768436"/>
                        <a:ext cx="534792" cy="5761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84445"/>
              </p:ext>
            </p:extLst>
          </p:nvPr>
        </p:nvGraphicFramePr>
        <p:xfrm>
          <a:off x="4948239" y="2140634"/>
          <a:ext cx="535446" cy="575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4" name="Equation" r:id="rId5" imgW="164880" imgH="177480" progId="Equation.DSMT4">
                  <p:embed/>
                </p:oleObj>
              </mc:Choice>
              <mc:Fallback>
                <p:oleObj name="Equation" r:id="rId5" imgW="164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239" y="2140634"/>
                        <a:ext cx="535446" cy="575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28856"/>
              </p:ext>
            </p:extLst>
          </p:nvPr>
        </p:nvGraphicFramePr>
        <p:xfrm>
          <a:off x="1423765" y="2970181"/>
          <a:ext cx="535446" cy="575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5" name="Equation" r:id="rId7" imgW="164880" imgH="177480" progId="Equation.DSMT4">
                  <p:embed/>
                </p:oleObj>
              </mc:Choice>
              <mc:Fallback>
                <p:oleObj name="Equation" r:id="rId7" imgW="164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3765" y="2970181"/>
                        <a:ext cx="535446" cy="575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979774"/>
              </p:ext>
            </p:extLst>
          </p:nvPr>
        </p:nvGraphicFramePr>
        <p:xfrm>
          <a:off x="2067391" y="3770282"/>
          <a:ext cx="535446" cy="575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6" name="Equation" r:id="rId8" imgW="164880" imgH="177480" progId="Equation.DSMT4">
                  <p:embed/>
                </p:oleObj>
              </mc:Choice>
              <mc:Fallback>
                <p:oleObj name="Equation" r:id="rId8" imgW="164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7391" y="3770282"/>
                        <a:ext cx="535446" cy="575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326544"/>
              </p:ext>
            </p:extLst>
          </p:nvPr>
        </p:nvGraphicFramePr>
        <p:xfrm>
          <a:off x="4526266" y="4571159"/>
          <a:ext cx="535448" cy="575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7" name="Equation" r:id="rId9" imgW="164880" imgH="177480" progId="Equation.DSMT4">
                  <p:embed/>
                </p:oleObj>
              </mc:Choice>
              <mc:Fallback>
                <p:oleObj name="Equation" r:id="rId9" imgW="164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6266" y="4571159"/>
                        <a:ext cx="535448" cy="575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883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42689" y="1383435"/>
            <a:ext cx="3764172" cy="737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(1)(6    8)    (3⊗5)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942689" y="2452317"/>
            <a:ext cx="11028514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原式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8–1)      (3×5–1)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13     14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14–1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</a:t>
            </a: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942689" y="4601739"/>
            <a:ext cx="9141331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原式＝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(–8–1)⊗(–8–1)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(–9)×(–9)–1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5187690"/>
              </p:ext>
            </p:extLst>
          </p:nvPr>
        </p:nvGraphicFramePr>
        <p:xfrm>
          <a:off x="4604580" y="2664444"/>
          <a:ext cx="535694" cy="576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5" name="Equation" r:id="rId3" imgW="164880" imgH="177480" progId="Equation.DSMT4">
                  <p:embed/>
                </p:oleObj>
              </mc:Choice>
              <mc:Fallback>
                <p:oleObj name="Equation" r:id="rId3" imgW="164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4580" y="2664444"/>
                        <a:ext cx="535694" cy="576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6561035"/>
              </p:ext>
            </p:extLst>
          </p:nvPr>
        </p:nvGraphicFramePr>
        <p:xfrm>
          <a:off x="7455553" y="2595370"/>
          <a:ext cx="535448" cy="575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6" name="Equation" r:id="rId5" imgW="164880" imgH="177480" progId="Equation.DSMT4">
                  <p:embed/>
                </p:oleObj>
              </mc:Choice>
              <mc:Fallback>
                <p:oleObj name="Equation" r:id="rId5" imgW="164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5553" y="2595370"/>
                        <a:ext cx="535448" cy="575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175052"/>
              </p:ext>
            </p:extLst>
          </p:nvPr>
        </p:nvGraphicFramePr>
        <p:xfrm>
          <a:off x="1877193" y="1568569"/>
          <a:ext cx="535448" cy="575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7" name="Equation" r:id="rId7" imgW="164880" imgH="177480" progId="Equation.DSMT4">
                  <p:embed/>
                </p:oleObj>
              </mc:Choice>
              <mc:Fallback>
                <p:oleObj name="Equation" r:id="rId7" imgW="1648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7193" y="1568569"/>
                        <a:ext cx="535448" cy="575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4735025"/>
              </p:ext>
            </p:extLst>
          </p:nvPr>
        </p:nvGraphicFramePr>
        <p:xfrm>
          <a:off x="2609037" y="1576799"/>
          <a:ext cx="53498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8" name="Equation" r:id="rId9" imgW="164880" imgH="177480" progId="Equation.DSMT4">
                  <p:embed/>
                </p:oleObj>
              </mc:Choice>
              <mc:Fallback>
                <p:oleObj name="Equation" r:id="rId9" imgW="164880" imgH="177480" progId="Equation.DSMT4">
                  <p:embed/>
                  <p:pic>
                    <p:nvPicPr>
                      <p:cNvPr id="0" name="对象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037" y="1576799"/>
                        <a:ext cx="534987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1102186" y="3577253"/>
            <a:ext cx="46650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zh-CN" sz="28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(2)[4⊗(–2)]⊗[(–5)     (–3)]</a:t>
            </a:r>
            <a:r>
              <a:rPr lang="zh-CN" altLang="en-US" sz="28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endParaRPr lang="en-US" altLang="zh-CN" sz="2800" noProof="1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13167"/>
              </p:ext>
            </p:extLst>
          </p:nvPr>
        </p:nvGraphicFramePr>
        <p:xfrm>
          <a:off x="4071878" y="3692958"/>
          <a:ext cx="53498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9" name="Equation" r:id="rId11" imgW="164814" imgH="177492" progId="Equation.DSMT4">
                  <p:embed/>
                </p:oleObj>
              </mc:Choice>
              <mc:Fallback>
                <p:oleObj name="Equation" r:id="rId11" imgW="164814" imgH="177492" progId="Equation.DSMT4">
                  <p:embed/>
                  <p:pic>
                    <p:nvPicPr>
                      <p:cNvPr id="0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878" y="3692958"/>
                        <a:ext cx="534987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765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95236" y="2762235"/>
            <a:ext cx="1801050" cy="984881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乘法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algn="ctr" eaLnBrk="1" hangingPunct="1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运算律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89531" y="1357298"/>
            <a:ext cx="1522086" cy="984881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乘法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algn="ctr" eaLnBrk="1" hangingPunct="1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交换律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39658" y="1334754"/>
            <a:ext cx="6376043" cy="1231102"/>
          </a:xfrm>
          <a:prstGeom prst="rect">
            <a:avLst/>
          </a:prstGeom>
          <a:noFill/>
          <a:ln w="25400" cap="flat" cmpd="sng">
            <a:solidFill>
              <a:srgbClr val="404040">
                <a:alpha val="54117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noProof="1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ea"/>
                <a:sym typeface="+mn-ea"/>
              </a:rPr>
              <a:t>两个数相乘，交换两个因数的位置，积不变</a:t>
            </a:r>
            <a:r>
              <a:rPr lang="en-US" altLang="zh-CN" sz="2400" noProof="1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ea"/>
                <a:sym typeface="+mn-ea"/>
              </a:rPr>
              <a:t>.             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ab</a:t>
            </a:r>
            <a:r>
              <a:rPr lang="en-US" altLang="zh-CN" sz="24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cs typeface="+mn-ea"/>
                <a:sym typeface="+mn-ea"/>
              </a:rPr>
              <a:t>=</a:t>
            </a:r>
            <a:r>
              <a:rPr lang="en-US" altLang="zh-CN" sz="2400" i="1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ba</a:t>
            </a:r>
            <a:endParaRPr lang="zh-CN" altLang="en-US" sz="2400" noProof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89531" y="2994614"/>
            <a:ext cx="1522086" cy="984881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乘法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algn="ctr" eaLnBrk="1" hangingPunct="1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结合律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39658" y="2779171"/>
            <a:ext cx="7136471" cy="1415768"/>
          </a:xfrm>
          <a:prstGeom prst="rect">
            <a:avLst/>
          </a:prstGeom>
          <a:noFill/>
          <a:ln w="25400" cap="flat" cmpd="sng">
            <a:solidFill>
              <a:srgbClr val="404040">
                <a:alpha val="54117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noProof="1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ea"/>
                <a:sym typeface="+mn-ea"/>
              </a:rPr>
              <a:t>三个数相乘</a:t>
            </a:r>
            <a:r>
              <a:rPr lang="en-US" altLang="zh-CN" sz="2800" noProof="1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ea"/>
                <a:sym typeface="+mn-ea"/>
              </a:rPr>
              <a:t>,</a:t>
            </a:r>
            <a:r>
              <a:rPr lang="zh-CN" altLang="en-US" sz="2800" noProof="1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ea"/>
                <a:sym typeface="+mn-ea"/>
              </a:rPr>
              <a:t>先把前两个数相乘</a:t>
            </a:r>
            <a:r>
              <a:rPr lang="en-US" altLang="zh-CN" sz="2800" noProof="1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ea"/>
                <a:sym typeface="+mn-ea"/>
              </a:rPr>
              <a:t>,</a:t>
            </a:r>
            <a:r>
              <a:rPr lang="zh-CN" altLang="en-US" sz="2800" noProof="1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ea"/>
                <a:sym typeface="+mn-ea"/>
              </a:rPr>
              <a:t>或先把后两个数相乘</a:t>
            </a:r>
            <a:r>
              <a:rPr lang="en-US" altLang="zh-CN" sz="2800" noProof="1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ea"/>
                <a:sym typeface="+mn-ea"/>
              </a:rPr>
              <a:t>,</a:t>
            </a:r>
            <a:r>
              <a:rPr lang="zh-CN" altLang="en-US" sz="2800" noProof="1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ea"/>
                <a:sym typeface="+mn-ea"/>
              </a:rPr>
              <a:t>积不变</a:t>
            </a:r>
            <a:r>
              <a:rPr lang="en-US" altLang="zh-CN" sz="2800" noProof="1">
                <a:solidFill>
                  <a:prstClr val="black"/>
                </a:solidFill>
                <a:latin typeface="Times New Roman" pitchFamily="18" charset="0"/>
                <a:cs typeface="+mn-ea"/>
                <a:sym typeface="+mn-ea"/>
              </a:rPr>
              <a:t>. </a:t>
            </a:r>
            <a:r>
              <a:rPr lang="en-US" altLang="zh-CN" sz="2800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(</a:t>
            </a:r>
            <a:r>
              <a:rPr lang="en-US" altLang="zh-CN" sz="2800" i="1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ab</a:t>
            </a:r>
            <a:r>
              <a:rPr lang="en-US" altLang="zh-CN" sz="2800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)</a:t>
            </a:r>
            <a:r>
              <a:rPr lang="en-US" altLang="zh-CN" sz="2800" i="1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c </a:t>
            </a:r>
            <a:r>
              <a:rPr lang="en-US" altLang="zh-CN" sz="28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cs typeface="+mn-ea"/>
                <a:sym typeface="+mn-ea"/>
              </a:rPr>
              <a:t>=</a:t>
            </a:r>
            <a:r>
              <a:rPr lang="zh-CN" altLang="en-US" sz="2800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 </a:t>
            </a:r>
            <a:r>
              <a:rPr lang="en-US" altLang="zh-CN" sz="2800" i="1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a</a:t>
            </a:r>
            <a:r>
              <a:rPr lang="en-US" altLang="zh-CN" sz="2800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(</a:t>
            </a:r>
            <a:r>
              <a:rPr lang="en-US" altLang="zh-CN" sz="2800" i="1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bc</a:t>
            </a:r>
            <a:r>
              <a:rPr lang="en-US" altLang="zh-CN" sz="2800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)</a:t>
            </a:r>
            <a:r>
              <a:rPr lang="en-US" altLang="zh-CN" sz="2800" i="1" noProof="1">
                <a:solidFill>
                  <a:srgbClr val="FF0000"/>
                </a:solidFill>
                <a:latin typeface="Times New Roman" pitchFamily="18" charset="0"/>
                <a:cs typeface="+mn-ea"/>
                <a:sym typeface="+mn-ea"/>
              </a:rPr>
              <a:t> </a:t>
            </a:r>
            <a:endParaRPr lang="zh-CN" altLang="en-US" sz="2800" noProof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89531" y="4904797"/>
            <a:ext cx="1522087" cy="984881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乘法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algn="ctr" eaLnBrk="1" hangingPunct="1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分配律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939658" y="4494073"/>
            <a:ext cx="7136471" cy="2062099"/>
          </a:xfrm>
          <a:prstGeom prst="rect">
            <a:avLst/>
          </a:prstGeom>
          <a:noFill/>
          <a:ln w="25400">
            <a:solidFill>
              <a:srgbClr val="404040">
                <a:alpha val="5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一个数同两个数的和相乘</a:t>
            </a: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等于把这个数分别同这两个数相乘</a:t>
            </a: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再把积相加</a:t>
            </a: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.</a:t>
            </a:r>
          </a:p>
          <a:p>
            <a:pPr algn="ctr" eaLnBrk="1" hangingPunct="1">
              <a:lnSpc>
                <a:spcPct val="150000"/>
              </a:lnSpc>
            </a:pP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</a:rPr>
              <a:t>)=</a:t>
            </a:r>
            <a:r>
              <a:rPr lang="en-US" altLang="zh-CN" sz="2800" i="1" dirty="0" err="1">
                <a:solidFill>
                  <a:srgbClr val="FF0000"/>
                </a:solidFill>
                <a:latin typeface="Times New Roman" pitchFamily="18" charset="0"/>
              </a:rPr>
              <a:t>ab</a:t>
            </a:r>
            <a:r>
              <a:rPr lang="en-US" altLang="zh-CN" sz="2800" dirty="0" err="1">
                <a:solidFill>
                  <a:srgbClr val="FF0000"/>
                </a:solidFill>
                <a:latin typeface="Times New Roman" pitchFamily="18" charset="0"/>
              </a:rPr>
              <a:t>+</a:t>
            </a:r>
            <a:r>
              <a:rPr lang="en-US" altLang="zh-CN" sz="2800" i="1" dirty="0" err="1">
                <a:solidFill>
                  <a:srgbClr val="FF0000"/>
                </a:solidFill>
                <a:latin typeface="Times New Roman" pitchFamily="18" charset="0"/>
              </a:rPr>
              <a:t>ac</a:t>
            </a:r>
            <a:endParaRPr lang="zh-CN" altLang="en-US" sz="2800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" name="左大括号 9"/>
          <p:cNvSpPr>
            <a:spLocks/>
          </p:cNvSpPr>
          <p:nvPr/>
        </p:nvSpPr>
        <p:spPr bwMode="auto">
          <a:xfrm>
            <a:off x="2381339" y="1849739"/>
            <a:ext cx="146030" cy="3675384"/>
          </a:xfrm>
          <a:prstGeom prst="leftBrace">
            <a:avLst>
              <a:gd name="adj1" fmla="val 6057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2800">
              <a:solidFill>
                <a:prstClr val="black"/>
              </a:solidFill>
            </a:endParaRPr>
          </a:p>
        </p:txBody>
      </p:sp>
      <p:sp>
        <p:nvSpPr>
          <p:cNvPr id="11" name="右箭头 10"/>
          <p:cNvSpPr/>
          <p:nvPr/>
        </p:nvSpPr>
        <p:spPr bwMode="auto">
          <a:xfrm>
            <a:off x="4368231" y="1769288"/>
            <a:ext cx="433861" cy="362034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2800">
              <a:solidFill>
                <a:prstClr val="black"/>
              </a:solidFill>
            </a:endParaRPr>
          </a:p>
        </p:txBody>
      </p:sp>
      <p:sp>
        <p:nvSpPr>
          <p:cNvPr id="12" name="右箭头 11"/>
          <p:cNvSpPr/>
          <p:nvPr/>
        </p:nvSpPr>
        <p:spPr bwMode="auto">
          <a:xfrm>
            <a:off x="4349185" y="3446076"/>
            <a:ext cx="433860" cy="362034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2800">
              <a:solidFill>
                <a:prstClr val="black"/>
              </a:solidFill>
            </a:endParaRPr>
          </a:p>
        </p:txBody>
      </p:sp>
      <p:sp>
        <p:nvSpPr>
          <p:cNvPr id="13" name="右箭头 12"/>
          <p:cNvSpPr/>
          <p:nvPr/>
        </p:nvSpPr>
        <p:spPr bwMode="auto">
          <a:xfrm>
            <a:off x="4387280" y="5368454"/>
            <a:ext cx="433860" cy="359917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2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8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5552" y="2627682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609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709216" y="1551418"/>
            <a:ext cx="9079318" cy="307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问题：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1.有理数的乘法法则是什么？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eaLnBrk="1" hangingPunct="1"/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eaLnBrk="1" hangingPunct="1"/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eaLnBrk="1" hangingPunct="1"/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sym typeface="Arial" pitchFamily="34" charset="0"/>
              </a:rPr>
              <a:t>             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itchFamily="49" charset="-122"/>
              <a:sym typeface="Arial" pitchFamily="34" charset="0"/>
            </a:endParaRPr>
          </a:p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          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2</a:t>
            </a:r>
            <a:r>
              <a:rPr lang="zh-CN" altLang="en-US" sz="320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.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小学时候大家学过乘法的哪些运算律？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169936" y="2349720"/>
            <a:ext cx="8500559" cy="1290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FF3300"/>
                </a:solidFill>
                <a:latin typeface="Times New Roman" pitchFamily="18" charset="0"/>
              </a:rPr>
              <a:t>两数相乘，同号得正，异号得负，并把绝对值相乘</a:t>
            </a:r>
            <a:r>
              <a:rPr lang="en-US" altLang="zh-CN" sz="2700" dirty="0">
                <a:solidFill>
                  <a:srgbClr val="FF3300"/>
                </a:solidFill>
                <a:latin typeface="Times New Roman" pitchFamily="18" charset="0"/>
              </a:rPr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FF3300"/>
                </a:solidFill>
                <a:latin typeface="Times New Roman" pitchFamily="18" charset="0"/>
              </a:rPr>
              <a:t>任何数和零相乘，都得</a:t>
            </a:r>
            <a:r>
              <a:rPr lang="en-US" altLang="zh-CN" sz="2700" dirty="0">
                <a:solidFill>
                  <a:srgbClr val="FF3300"/>
                </a:solidFill>
                <a:latin typeface="Times New Roman" pitchFamily="18" charset="0"/>
              </a:rPr>
              <a:t>0 .  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315529" y="4900072"/>
            <a:ext cx="6246256" cy="538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700" dirty="0">
                <a:solidFill>
                  <a:srgbClr val="FF3300"/>
                </a:solidFill>
                <a:latin typeface="Times New Roman" pitchFamily="18" charset="0"/>
              </a:rPr>
              <a:t>乘法交换律、乘法结合律、乘法分配律</a:t>
            </a:r>
            <a:r>
              <a:rPr lang="en-US" altLang="zh-CN" sz="2700" dirty="0">
                <a:solidFill>
                  <a:srgbClr val="FF3300"/>
                </a:solidFill>
                <a:latin typeface="Times New Roman" pitchFamily="18" charset="0"/>
              </a:rPr>
              <a:t>.</a:t>
            </a:r>
            <a:endParaRPr lang="zh-CN" altLang="en-US" sz="2700" dirty="0">
              <a:solidFill>
                <a:srgbClr val="FF33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55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189445"/>
          <p:cNvSpPr>
            <a:spLocks noChangeArrowheads="1"/>
          </p:cNvSpPr>
          <p:nvPr/>
        </p:nvSpPr>
        <p:spPr bwMode="auto">
          <a:xfrm>
            <a:off x="1226146" y="1975577"/>
            <a:ext cx="305601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第一组：</a:t>
            </a:r>
          </a:p>
        </p:txBody>
      </p:sp>
      <p:sp>
        <p:nvSpPr>
          <p:cNvPr id="37891" name="矩形 189446"/>
          <p:cNvSpPr>
            <a:spLocks noChangeArrowheads="1"/>
          </p:cNvSpPr>
          <p:nvPr/>
        </p:nvSpPr>
        <p:spPr bwMode="auto">
          <a:xfrm>
            <a:off x="2407395" y="3741322"/>
            <a:ext cx="8442285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   (3×4)×0.25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         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3×(4×0.25)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 </a:t>
            </a:r>
          </a:p>
        </p:txBody>
      </p:sp>
      <p:sp>
        <p:nvSpPr>
          <p:cNvPr id="37892" name="矩形 189447"/>
          <p:cNvSpPr>
            <a:spLocks noChangeArrowheads="1"/>
          </p:cNvSpPr>
          <p:nvPr/>
        </p:nvSpPr>
        <p:spPr bwMode="auto">
          <a:xfrm>
            <a:off x="2407395" y="4937517"/>
            <a:ext cx="7862394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3.    2×(3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4)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          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2×3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2×4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</a:p>
        </p:txBody>
      </p:sp>
      <p:sp>
        <p:nvSpPr>
          <p:cNvPr id="37893" name="矩形 189449"/>
          <p:cNvSpPr>
            <a:spLocks noChangeArrowheads="1"/>
          </p:cNvSpPr>
          <p:nvPr/>
        </p:nvSpPr>
        <p:spPr bwMode="auto">
          <a:xfrm>
            <a:off x="2407395" y="2792835"/>
            <a:ext cx="6854992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    2×3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                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3×2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</a:p>
        </p:txBody>
      </p:sp>
      <p:sp>
        <p:nvSpPr>
          <p:cNvPr id="189452" name="矩形 189451"/>
          <p:cNvSpPr>
            <a:spLocks noChangeArrowheads="1"/>
          </p:cNvSpPr>
          <p:nvPr/>
        </p:nvSpPr>
        <p:spPr bwMode="auto">
          <a:xfrm>
            <a:off x="4896271" y="3279341"/>
            <a:ext cx="2535437" cy="552579"/>
          </a:xfrm>
          <a:prstGeom prst="rect">
            <a:avLst/>
          </a:prstGeom>
          <a:solidFill>
            <a:srgbClr val="66FFFF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2×3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3×2</a:t>
            </a:r>
          </a:p>
        </p:txBody>
      </p:sp>
      <p:sp>
        <p:nvSpPr>
          <p:cNvPr id="189453" name="矩形 189452"/>
          <p:cNvSpPr>
            <a:spLocks noChangeArrowheads="1"/>
          </p:cNvSpPr>
          <p:nvPr/>
        </p:nvSpPr>
        <p:spPr bwMode="auto">
          <a:xfrm>
            <a:off x="4221144" y="4304485"/>
            <a:ext cx="4897329" cy="552579"/>
          </a:xfrm>
          <a:prstGeom prst="rect">
            <a:avLst/>
          </a:prstGeom>
          <a:solidFill>
            <a:srgbClr val="66FFFF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(3×4)×0.25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3×(4×0.25)</a:t>
            </a:r>
          </a:p>
        </p:txBody>
      </p:sp>
      <p:sp>
        <p:nvSpPr>
          <p:cNvPr id="189454" name="矩形 189453"/>
          <p:cNvSpPr>
            <a:spLocks noChangeArrowheads="1"/>
          </p:cNvSpPr>
          <p:nvPr/>
        </p:nvSpPr>
        <p:spPr bwMode="auto">
          <a:xfrm>
            <a:off x="3739663" y="5667936"/>
            <a:ext cx="5428543" cy="550461"/>
          </a:xfrm>
          <a:prstGeom prst="rect">
            <a:avLst/>
          </a:prstGeom>
          <a:solidFill>
            <a:srgbClr val="66FFFF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2×(3</a:t>
            </a: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2×3</a:t>
            </a: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2×4</a:t>
            </a:r>
          </a:p>
        </p:txBody>
      </p:sp>
      <p:sp>
        <p:nvSpPr>
          <p:cNvPr id="189455" name="文本框 189454"/>
          <p:cNvSpPr txBox="1">
            <a:spLocks noChangeArrowheads="1"/>
          </p:cNvSpPr>
          <p:nvPr/>
        </p:nvSpPr>
        <p:spPr bwMode="auto">
          <a:xfrm>
            <a:off x="4206968" y="2812109"/>
            <a:ext cx="575658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89456" name="文本框 189455"/>
          <p:cNvSpPr txBox="1">
            <a:spLocks noChangeArrowheads="1"/>
          </p:cNvSpPr>
          <p:nvPr/>
        </p:nvSpPr>
        <p:spPr bwMode="auto">
          <a:xfrm>
            <a:off x="6829814" y="2801193"/>
            <a:ext cx="575658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89457" name="文本框 189456"/>
          <p:cNvSpPr txBox="1">
            <a:spLocks noChangeArrowheads="1"/>
          </p:cNvSpPr>
          <p:nvPr/>
        </p:nvSpPr>
        <p:spPr bwMode="auto">
          <a:xfrm>
            <a:off x="5298387" y="3762493"/>
            <a:ext cx="577774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89458" name="文本框 189457"/>
          <p:cNvSpPr txBox="1">
            <a:spLocks noChangeArrowheads="1"/>
          </p:cNvSpPr>
          <p:nvPr/>
        </p:nvSpPr>
        <p:spPr bwMode="auto">
          <a:xfrm>
            <a:off x="8456042" y="3739204"/>
            <a:ext cx="575658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89459" name="文本框 189458"/>
          <p:cNvSpPr txBox="1">
            <a:spLocks noChangeArrowheads="1"/>
          </p:cNvSpPr>
          <p:nvPr/>
        </p:nvSpPr>
        <p:spPr bwMode="auto">
          <a:xfrm>
            <a:off x="4995743" y="4969275"/>
            <a:ext cx="793646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</p:txBody>
      </p:sp>
      <p:sp>
        <p:nvSpPr>
          <p:cNvPr id="189460" name="文本框 189459"/>
          <p:cNvSpPr txBox="1">
            <a:spLocks noChangeArrowheads="1"/>
          </p:cNvSpPr>
          <p:nvPr/>
        </p:nvSpPr>
        <p:spPr bwMode="auto">
          <a:xfrm>
            <a:off x="8060277" y="4939632"/>
            <a:ext cx="791530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</p:txBody>
      </p:sp>
      <p:sp>
        <p:nvSpPr>
          <p:cNvPr id="189461" name="文本框 189460"/>
          <p:cNvSpPr txBox="1"/>
          <p:nvPr/>
        </p:nvSpPr>
        <p:spPr>
          <a:xfrm>
            <a:off x="5876161" y="3222620"/>
            <a:ext cx="575658" cy="55257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方正姚体" panose="02010601030101010101" pitchFamily="2" charset="-122"/>
                <a:cs typeface="Times New Roman" pitchFamily="18" charset="0"/>
              </a:rPr>
              <a:t>＝</a:t>
            </a:r>
          </a:p>
        </p:txBody>
      </p:sp>
      <p:sp>
        <p:nvSpPr>
          <p:cNvPr id="189462" name="文本框 189461"/>
          <p:cNvSpPr txBox="1"/>
          <p:nvPr/>
        </p:nvSpPr>
        <p:spPr>
          <a:xfrm>
            <a:off x="6453935" y="4304485"/>
            <a:ext cx="573543" cy="552579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方正姚体" panose="02010601030101010101" pitchFamily="2" charset="-122"/>
                <a:cs typeface="Times New Roman" pitchFamily="18" charset="0"/>
              </a:rPr>
              <a:t>＝</a:t>
            </a:r>
          </a:p>
        </p:txBody>
      </p:sp>
      <p:sp>
        <p:nvSpPr>
          <p:cNvPr id="189463" name="文本框 189462"/>
          <p:cNvSpPr txBox="1"/>
          <p:nvPr/>
        </p:nvSpPr>
        <p:spPr>
          <a:xfrm>
            <a:off x="6094149" y="5667936"/>
            <a:ext cx="575658" cy="55046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方正姚体" panose="02010601030101010101" pitchFamily="2" charset="-122"/>
                <a:cs typeface="Times New Roman" pitchFamily="18" charset="0"/>
              </a:rPr>
              <a:t>＝</a:t>
            </a:r>
          </a:p>
        </p:txBody>
      </p:sp>
      <p:sp>
        <p:nvSpPr>
          <p:cNvPr id="37907" name="文本框 6151"/>
          <p:cNvSpPr txBox="1">
            <a:spLocks noChangeArrowheads="1"/>
          </p:cNvSpPr>
          <p:nvPr/>
        </p:nvSpPr>
        <p:spPr bwMode="auto">
          <a:xfrm>
            <a:off x="5476163" y="1326733"/>
            <a:ext cx="395396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有理数乘法的运算律</a:t>
            </a:r>
          </a:p>
        </p:txBody>
      </p:sp>
      <p:grpSp>
        <p:nvGrpSpPr>
          <p:cNvPr id="37908" name="组合 4"/>
          <p:cNvGrpSpPr>
            <a:grpSpLocks/>
          </p:cNvGrpSpPr>
          <p:nvPr/>
        </p:nvGrpSpPr>
        <p:grpSpPr bwMode="auto">
          <a:xfrm>
            <a:off x="3387285" y="1368390"/>
            <a:ext cx="2016920" cy="529690"/>
            <a:chOff x="3485" y="1168"/>
            <a:chExt cx="2382" cy="624"/>
          </a:xfrm>
        </p:grpSpPr>
        <p:sp>
          <p:nvSpPr>
            <p:cNvPr id="6" name="圆角矩形 5"/>
            <p:cNvSpPr/>
            <p:nvPr/>
          </p:nvSpPr>
          <p:spPr>
            <a:xfrm>
              <a:off x="3485" y="1168"/>
              <a:ext cx="2382" cy="62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7" name="矩形 1"/>
            <p:cNvSpPr>
              <a:spLocks noChangeArrowheads="1"/>
            </p:cNvSpPr>
            <p:nvPr/>
          </p:nvSpPr>
          <p:spPr bwMode="auto">
            <a:xfrm>
              <a:off x="3813" y="1195"/>
              <a:ext cx="1678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 dirty="0">
                  <a:solidFill>
                    <a:prstClr val="white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037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9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9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9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9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9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9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9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52" grpId="0" animBg="1"/>
      <p:bldP spid="189453" grpId="0" animBg="1"/>
      <p:bldP spid="189454" grpId="0" animBg="1"/>
      <p:bldP spid="189455" grpId="0"/>
      <p:bldP spid="189456" grpId="0"/>
      <p:bldP spid="189457" grpId="0"/>
      <p:bldP spid="189458" grpId="0"/>
      <p:bldP spid="189459" grpId="0"/>
      <p:bldP spid="189460" grpId="0"/>
      <p:bldP spid="189461" grpId="0"/>
      <p:bldP spid="189462" grpId="0"/>
      <p:bldP spid="1894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9450"/>
          <p:cNvSpPr txBox="1">
            <a:spLocks noChangeArrowheads="1"/>
          </p:cNvSpPr>
          <p:nvPr/>
        </p:nvSpPr>
        <p:spPr bwMode="auto">
          <a:xfrm>
            <a:off x="1469209" y="2223640"/>
            <a:ext cx="926885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上面每小组运算分别体现了什么运算律</a:t>
            </a: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92591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矩形 190470"/>
          <p:cNvSpPr>
            <a:spLocks noChangeArrowheads="1"/>
          </p:cNvSpPr>
          <p:nvPr/>
        </p:nvSpPr>
        <p:spPr bwMode="auto">
          <a:xfrm>
            <a:off x="1003159" y="1538526"/>
            <a:ext cx="1887821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第二组：</a:t>
            </a:r>
          </a:p>
        </p:txBody>
      </p:sp>
      <p:sp>
        <p:nvSpPr>
          <p:cNvPr id="38917" name="矩形 190471"/>
          <p:cNvSpPr>
            <a:spLocks noChangeArrowheads="1"/>
          </p:cNvSpPr>
          <p:nvPr/>
        </p:nvSpPr>
        <p:spPr bwMode="auto">
          <a:xfrm>
            <a:off x="2697341" y="2880396"/>
            <a:ext cx="7001022" cy="1415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 [3×(–4)]×(–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5)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3×[(–4)×(–5)]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 </a:t>
            </a:r>
          </a:p>
        </p:txBody>
      </p:sp>
      <p:sp>
        <p:nvSpPr>
          <p:cNvPr id="38919" name="矩形 190473"/>
          <p:cNvSpPr>
            <a:spLocks noChangeArrowheads="1"/>
          </p:cNvSpPr>
          <p:nvPr/>
        </p:nvSpPr>
        <p:spPr bwMode="auto">
          <a:xfrm>
            <a:off x="2671945" y="1548911"/>
            <a:ext cx="7271920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 5×(–6) 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                  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(–6 )×5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</a:t>
            </a:r>
          </a:p>
        </p:txBody>
      </p:sp>
      <p:sp>
        <p:nvSpPr>
          <p:cNvPr id="190475" name="文本框 190474"/>
          <p:cNvSpPr txBox="1">
            <a:spLocks noChangeArrowheads="1"/>
          </p:cNvSpPr>
          <p:nvPr/>
        </p:nvSpPr>
        <p:spPr bwMode="auto">
          <a:xfrm>
            <a:off x="4770346" y="1538526"/>
            <a:ext cx="1009519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–30</a:t>
            </a:r>
          </a:p>
        </p:txBody>
      </p:sp>
      <p:sp>
        <p:nvSpPr>
          <p:cNvPr id="190476" name="文本框 190475"/>
          <p:cNvSpPr txBox="1">
            <a:spLocks noChangeArrowheads="1"/>
          </p:cNvSpPr>
          <p:nvPr/>
        </p:nvSpPr>
        <p:spPr bwMode="auto">
          <a:xfrm>
            <a:off x="7922616" y="1538525"/>
            <a:ext cx="1003169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–30</a:t>
            </a:r>
          </a:p>
        </p:txBody>
      </p:sp>
      <p:sp>
        <p:nvSpPr>
          <p:cNvPr id="190477" name="文本框 190476"/>
          <p:cNvSpPr txBox="1">
            <a:spLocks noChangeArrowheads="1"/>
          </p:cNvSpPr>
          <p:nvPr/>
        </p:nvSpPr>
        <p:spPr bwMode="auto">
          <a:xfrm>
            <a:off x="8223238" y="2997596"/>
            <a:ext cx="897350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60</a:t>
            </a:r>
          </a:p>
        </p:txBody>
      </p:sp>
      <p:sp>
        <p:nvSpPr>
          <p:cNvPr id="190478" name="文本框 190477"/>
          <p:cNvSpPr txBox="1">
            <a:spLocks noChangeArrowheads="1"/>
          </p:cNvSpPr>
          <p:nvPr/>
        </p:nvSpPr>
        <p:spPr bwMode="auto">
          <a:xfrm>
            <a:off x="7315307" y="3588279"/>
            <a:ext cx="793647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60</a:t>
            </a:r>
          </a:p>
        </p:txBody>
      </p:sp>
      <p:sp>
        <p:nvSpPr>
          <p:cNvPr id="190481" name="矩形 190480"/>
          <p:cNvSpPr>
            <a:spLocks noChangeArrowheads="1"/>
          </p:cNvSpPr>
          <p:nvPr/>
        </p:nvSpPr>
        <p:spPr bwMode="auto">
          <a:xfrm>
            <a:off x="4030666" y="2185526"/>
            <a:ext cx="4175640" cy="552579"/>
          </a:xfrm>
          <a:prstGeom prst="rect">
            <a:avLst/>
          </a:prstGeom>
          <a:solidFill>
            <a:srgbClr val="66FFFF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5× (–6)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(–6)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×5</a:t>
            </a:r>
          </a:p>
        </p:txBody>
      </p:sp>
      <p:sp>
        <p:nvSpPr>
          <p:cNvPr id="190482" name="矩形 190481"/>
          <p:cNvSpPr>
            <a:spLocks noChangeArrowheads="1"/>
          </p:cNvSpPr>
          <p:nvPr/>
        </p:nvSpPr>
        <p:spPr bwMode="auto">
          <a:xfrm>
            <a:off x="3157166" y="4296164"/>
            <a:ext cx="5883317" cy="552577"/>
          </a:xfrm>
          <a:prstGeom prst="rect">
            <a:avLst/>
          </a:prstGeom>
          <a:solidFill>
            <a:srgbClr val="66FFFF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[3×(–4)]×(–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5)        3×[(–4)×(–5)]</a:t>
            </a:r>
          </a:p>
        </p:txBody>
      </p:sp>
      <p:sp>
        <p:nvSpPr>
          <p:cNvPr id="190484" name="文本框 190483"/>
          <p:cNvSpPr txBox="1"/>
          <p:nvPr/>
        </p:nvSpPr>
        <p:spPr>
          <a:xfrm>
            <a:off x="5440182" y="2204581"/>
            <a:ext cx="575658" cy="55046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方正姚体" panose="02010601030101010101" pitchFamily="2" charset="-122"/>
                <a:cs typeface="Times New Roman" pitchFamily="18" charset="0"/>
              </a:rPr>
              <a:t>＝</a:t>
            </a:r>
          </a:p>
        </p:txBody>
      </p:sp>
      <p:sp>
        <p:nvSpPr>
          <p:cNvPr id="190485" name="文本框 190484"/>
          <p:cNvSpPr txBox="1"/>
          <p:nvPr/>
        </p:nvSpPr>
        <p:spPr>
          <a:xfrm>
            <a:off x="5723567" y="4296164"/>
            <a:ext cx="573543" cy="55257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方正姚体" panose="02010601030101010101" pitchFamily="2" charset="-122"/>
                <a:cs typeface="Times New Roman" pitchFamily="18" charset="0"/>
              </a:rPr>
              <a:t>＝</a:t>
            </a:r>
          </a:p>
        </p:txBody>
      </p:sp>
      <p:sp>
        <p:nvSpPr>
          <p:cNvPr id="190487" name="矩形 190486"/>
          <p:cNvSpPr>
            <a:spLocks noChangeArrowheads="1"/>
          </p:cNvSpPr>
          <p:nvPr/>
        </p:nvSpPr>
        <p:spPr bwMode="auto">
          <a:xfrm>
            <a:off x="5956585" y="2997593"/>
            <a:ext cx="3849715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(–12)×(–5) 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</a:p>
        </p:txBody>
      </p:sp>
      <p:sp>
        <p:nvSpPr>
          <p:cNvPr id="190488" name="矩形 190487"/>
          <p:cNvSpPr>
            <a:spLocks noChangeArrowheads="1"/>
          </p:cNvSpPr>
          <p:nvPr/>
        </p:nvSpPr>
        <p:spPr bwMode="auto">
          <a:xfrm>
            <a:off x="5911081" y="3600984"/>
            <a:ext cx="1801050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3×20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</a:p>
        </p:txBody>
      </p:sp>
    </p:spTree>
    <p:extLst>
      <p:ext uri="{BB962C8B-B14F-4D97-AF65-F5344CB8AC3E}">
        <p14:creationId xmlns:p14="http://schemas.microsoft.com/office/powerpoint/2010/main" val="122416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9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5" grpId="0"/>
      <p:bldP spid="190476" grpId="0"/>
      <p:bldP spid="190477" grpId="0"/>
      <p:bldP spid="190478" grpId="0"/>
      <p:bldP spid="190481" grpId="0" bldLvl="0" animBg="1"/>
      <p:bldP spid="190482" grpId="0" bldLvl="0" animBg="1"/>
      <p:bldP spid="190484" grpId="0"/>
      <p:bldP spid="190485" grpId="0"/>
      <p:bldP spid="190487" grpId="0"/>
      <p:bldP spid="1904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矩形 190465"/>
          <p:cNvSpPr>
            <a:spLocks noChangeArrowheads="1"/>
          </p:cNvSpPr>
          <p:nvPr/>
        </p:nvSpPr>
        <p:spPr bwMode="auto">
          <a:xfrm>
            <a:off x="5559760" y="2163219"/>
            <a:ext cx="324019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5×(–4) 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</a:p>
        </p:txBody>
      </p:sp>
      <p:sp>
        <p:nvSpPr>
          <p:cNvPr id="190467" name="矩形 190466"/>
          <p:cNvSpPr/>
          <p:nvPr/>
        </p:nvSpPr>
        <p:spPr>
          <a:xfrm>
            <a:off x="5738595" y="2926843"/>
            <a:ext cx="2882525" cy="615549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15</a:t>
            </a:r>
            <a:r>
              <a:rPr lang="en-US" altLang="zh-CN" sz="32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–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35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＝</a:t>
            </a:r>
          </a:p>
        </p:txBody>
      </p:sp>
      <p:sp>
        <p:nvSpPr>
          <p:cNvPr id="38918" name="矩形 190472"/>
          <p:cNvSpPr>
            <a:spLocks noChangeArrowheads="1"/>
          </p:cNvSpPr>
          <p:nvPr/>
        </p:nvSpPr>
        <p:spPr bwMode="auto">
          <a:xfrm>
            <a:off x="2379883" y="2120085"/>
            <a:ext cx="9282492" cy="150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 5×[3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＋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(–7 )]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           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5×3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＋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5×(–7 )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</a:t>
            </a:r>
          </a:p>
        </p:txBody>
      </p:sp>
      <p:sp>
        <p:nvSpPr>
          <p:cNvPr id="190479" name="文本框 190478"/>
          <p:cNvSpPr txBox="1">
            <a:spLocks noChangeArrowheads="1"/>
          </p:cNvSpPr>
          <p:nvPr/>
        </p:nvSpPr>
        <p:spPr bwMode="auto">
          <a:xfrm>
            <a:off x="7560351" y="2127175"/>
            <a:ext cx="1367189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–20</a:t>
            </a:r>
          </a:p>
        </p:txBody>
      </p:sp>
      <p:sp>
        <p:nvSpPr>
          <p:cNvPr id="190480" name="文本框 190479"/>
          <p:cNvSpPr txBox="1">
            <a:spLocks noChangeArrowheads="1"/>
          </p:cNvSpPr>
          <p:nvPr/>
        </p:nvSpPr>
        <p:spPr bwMode="auto">
          <a:xfrm>
            <a:off x="7272521" y="2926843"/>
            <a:ext cx="97142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–20</a:t>
            </a:r>
          </a:p>
        </p:txBody>
      </p:sp>
      <p:sp>
        <p:nvSpPr>
          <p:cNvPr id="190483" name="矩形 190482"/>
          <p:cNvSpPr>
            <a:spLocks noChangeArrowheads="1"/>
          </p:cNvSpPr>
          <p:nvPr/>
        </p:nvSpPr>
        <p:spPr bwMode="auto">
          <a:xfrm>
            <a:off x="2720163" y="3630442"/>
            <a:ext cx="6320319" cy="615549"/>
          </a:xfrm>
          <a:prstGeom prst="rect">
            <a:avLst/>
          </a:prstGeom>
          <a:solidFill>
            <a:srgbClr val="66FFFF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5×[3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(–7 )]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5×3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5×(–7 )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0486" name="文本框 190485"/>
          <p:cNvSpPr txBox="1"/>
          <p:nvPr/>
        </p:nvSpPr>
        <p:spPr>
          <a:xfrm>
            <a:off x="5141773" y="3630442"/>
            <a:ext cx="573541" cy="615549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方正姚体" panose="02010601030101010101" pitchFamily="2" charset="-122"/>
                <a:cs typeface="Times New Roman" pitchFamily="18" charset="0"/>
              </a:rPr>
              <a:t>＝</a:t>
            </a:r>
          </a:p>
        </p:txBody>
      </p:sp>
    </p:spTree>
    <p:extLst>
      <p:ext uri="{BB962C8B-B14F-4D97-AF65-F5344CB8AC3E}">
        <p14:creationId xmlns:p14="http://schemas.microsoft.com/office/powerpoint/2010/main" val="341718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  <p:bldP spid="190467" grpId="0"/>
      <p:bldP spid="190479" grpId="0"/>
      <p:bldP spid="190480" grpId="0"/>
      <p:bldP spid="190483" grpId="0" bldLvl="0" animBg="1"/>
      <p:bldP spid="1904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文本框 191492"/>
          <p:cNvSpPr txBox="1">
            <a:spLocks noChangeArrowheads="1"/>
          </p:cNvSpPr>
          <p:nvPr/>
        </p:nvSpPr>
        <p:spPr bwMode="auto">
          <a:xfrm>
            <a:off x="1999201" y="2422284"/>
            <a:ext cx="9646511" cy="30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1.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第一组式子中数的范围是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________;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2.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第二组式子中数的范围是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________;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3.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比较第一组和第二组中的算式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可以发现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________________________________.</a:t>
            </a:r>
          </a:p>
        </p:txBody>
      </p:sp>
      <p:sp>
        <p:nvSpPr>
          <p:cNvPr id="191494" name="文本框 191493"/>
          <p:cNvSpPr txBox="1">
            <a:spLocks noChangeArrowheads="1"/>
          </p:cNvSpPr>
          <p:nvPr/>
        </p:nvSpPr>
        <p:spPr bwMode="auto">
          <a:xfrm>
            <a:off x="7318751" y="2548453"/>
            <a:ext cx="1297347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正数</a:t>
            </a:r>
          </a:p>
        </p:txBody>
      </p:sp>
      <p:sp>
        <p:nvSpPr>
          <p:cNvPr id="191495" name="文本框 191494"/>
          <p:cNvSpPr txBox="1">
            <a:spLocks noChangeArrowheads="1"/>
          </p:cNvSpPr>
          <p:nvPr/>
        </p:nvSpPr>
        <p:spPr bwMode="auto">
          <a:xfrm>
            <a:off x="7174836" y="3289458"/>
            <a:ext cx="1585176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有理数</a:t>
            </a:r>
          </a:p>
        </p:txBody>
      </p:sp>
      <p:sp>
        <p:nvSpPr>
          <p:cNvPr id="191496" name="文本框 191495"/>
          <p:cNvSpPr txBox="1">
            <a:spLocks noChangeArrowheads="1"/>
          </p:cNvSpPr>
          <p:nvPr/>
        </p:nvSpPr>
        <p:spPr bwMode="auto">
          <a:xfrm>
            <a:off x="2446577" y="4743945"/>
            <a:ext cx="6554463" cy="6139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各运算律在有理数范围内仍然适用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07144" y="1288744"/>
            <a:ext cx="11047562" cy="4801713"/>
            <a:chOff x="552450" y="466725"/>
            <a:chExt cx="8286750" cy="3600450"/>
          </a:xfrm>
        </p:grpSpPr>
        <p:sp>
          <p:nvSpPr>
            <p:cNvPr id="12" name="剪去同侧角的矩形 11"/>
            <p:cNvSpPr/>
            <p:nvPr/>
          </p:nvSpPr>
          <p:spPr>
            <a:xfrm>
              <a:off x="552450" y="790575"/>
              <a:ext cx="8286750" cy="3276600"/>
            </a:xfrm>
            <a:prstGeom prst="snip2SameRect">
              <a:avLst/>
            </a:prstGeom>
            <a:grpFill/>
            <a:ln>
              <a:solidFill>
                <a:srgbClr val="00808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347864" y="466725"/>
              <a:ext cx="2440363" cy="647699"/>
              <a:chOff x="3131762" y="248416"/>
              <a:chExt cx="2440363" cy="647699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3343275" y="334907"/>
                <a:ext cx="2228850" cy="474718"/>
              </a:xfrm>
              <a:prstGeom prst="roundRect">
                <a:avLst/>
              </a:prstGeom>
              <a:solidFill>
                <a:srgbClr val="BECE37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1" hangingPunct="1">
                  <a:defRPr/>
                </a:pPr>
                <a:r>
                  <a:rPr kumimoji="0" lang="zh-CN" altLang="en-US" sz="3200" kern="0" dirty="0">
                    <a:solidFill>
                      <a:prstClr val="black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 归纳总结</a:t>
                </a: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60" t="22977" r="30278" b="33898"/>
              <a:stretch/>
            </p:blipFill>
            <p:spPr>
              <a:xfrm>
                <a:off x="3131762" y="248416"/>
                <a:ext cx="687763" cy="647699"/>
              </a:xfrm>
              <a:prstGeom prst="round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0302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4" grpId="0"/>
      <p:bldP spid="191495" grpId="0"/>
      <p:bldP spid="191496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文本框 192517"/>
          <p:cNvSpPr txBox="1">
            <a:spLocks noChangeArrowheads="1"/>
          </p:cNvSpPr>
          <p:nvPr/>
        </p:nvSpPr>
        <p:spPr bwMode="auto">
          <a:xfrm>
            <a:off x="2090604" y="2753040"/>
            <a:ext cx="8677204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两个数相乘，交换两个因数的位置，积相等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2519" name="文本框 192518"/>
          <p:cNvSpPr txBox="1"/>
          <p:nvPr/>
        </p:nvSpPr>
        <p:spPr>
          <a:xfrm>
            <a:off x="5069624" y="3875232"/>
            <a:ext cx="1568247" cy="6156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defRPr/>
            </a:pP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ab</a:t>
            </a:r>
            <a:r>
              <a:rPr lang="en-US" altLang="en-US" sz="32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＝</a:t>
            </a:r>
            <a:r>
              <a:rPr lang="en-US" altLang="zh-CN" sz="3200" i="1" noProof="1">
                <a:solidFill>
                  <a:srgbClr val="FF0000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ba</a:t>
            </a:r>
          </a:p>
        </p:txBody>
      </p:sp>
      <p:sp>
        <p:nvSpPr>
          <p:cNvPr id="192523" name="矩形 192522"/>
          <p:cNvSpPr>
            <a:spLocks noChangeArrowheads="1"/>
          </p:cNvSpPr>
          <p:nvPr/>
        </p:nvSpPr>
        <p:spPr bwMode="auto">
          <a:xfrm>
            <a:off x="1198780" y="1746509"/>
            <a:ext cx="3559770" cy="698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7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37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乘法交换律</a:t>
            </a:r>
            <a:r>
              <a:rPr lang="en-US" altLang="zh-CN" sz="37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364450" y="3737102"/>
            <a:ext cx="4026245" cy="2013389"/>
            <a:chOff x="5456128" y="524086"/>
            <a:chExt cx="3222625" cy="907733"/>
          </a:xfrm>
        </p:grpSpPr>
        <p:sp>
          <p:nvSpPr>
            <p:cNvPr id="192514" name="云形标注 192513"/>
            <p:cNvSpPr/>
            <p:nvPr/>
          </p:nvSpPr>
          <p:spPr bwMode="auto">
            <a:xfrm>
              <a:off x="5456128" y="524086"/>
              <a:ext cx="3222625" cy="707814"/>
            </a:xfrm>
            <a:prstGeom prst="cloudCallout">
              <a:avLst>
                <a:gd name="adj1" fmla="val -66352"/>
                <a:gd name="adj2" fmla="val -31806"/>
              </a:avLst>
            </a:prstGeom>
            <a:solidFill>
              <a:schemeClr val="accent5">
                <a:lumMod val="90000"/>
              </a:scheme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>
                <a:defRPr/>
              </a:pPr>
              <a:endParaRPr lang="zh-CN" altLang="en-US" sz="1800" noProof="1">
                <a:solidFill>
                  <a:prstClr val="black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endParaRPr>
            </a:p>
          </p:txBody>
        </p:sp>
        <p:sp>
          <p:nvSpPr>
            <p:cNvPr id="40980" name="文本框 192524"/>
            <p:cNvSpPr txBox="1">
              <a:spLocks noChangeArrowheads="1"/>
            </p:cNvSpPr>
            <p:nvPr/>
          </p:nvSpPr>
          <p:spPr bwMode="auto">
            <a:xfrm>
              <a:off x="5654930" y="693327"/>
              <a:ext cx="2825019" cy="73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zh-CN" alt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数的范围已</a:t>
              </a:r>
              <a:r>
                <a:rPr lang="zh-CN" altLang="en-US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扩展到</a:t>
              </a:r>
              <a:r>
                <a:rPr lang="zh-CN" alt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有理数</a:t>
              </a:r>
              <a:r>
                <a:rPr lang="en-US" altLang="zh-CN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338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8" grpId="0"/>
      <p:bldP spid="192519" grpId="0" bldLvl="0" animBg="1"/>
      <p:bldP spid="1925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2714</TotalTime>
  <Words>1087</Words>
  <Application>Microsoft Office PowerPoint</Application>
  <PresentationFormat>自定义</PresentationFormat>
  <Paragraphs>167</Paragraphs>
  <Slides>26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2_自定义设计方案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72</cp:revision>
  <cp:lastPrinted>2001-09-13T10:59:37Z</cp:lastPrinted>
  <dcterms:created xsi:type="dcterms:W3CDTF">2001-09-13T10:49:27Z</dcterms:created>
  <dcterms:modified xsi:type="dcterms:W3CDTF">2024-08-21T07:28:41Z</dcterms:modified>
</cp:coreProperties>
</file>